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embeddedFontLst>
    <p:embeddedFont>
      <p:font typeface="Proxima Nova"/>
      <p:regular r:id="rId34"/>
      <p:bold r:id="rId35"/>
      <p:italic r:id="rId36"/>
      <p:boldItalic r:id="rId37"/>
    </p:embeddedFont>
    <p:embeddedFont>
      <p:font typeface="Lato"/>
      <p:regular r:id="rId38"/>
      <p:bold r:id="rId39"/>
      <p:italic r:id="rId40"/>
      <p:boldItalic r:id="rId41"/>
    </p:embeddedFont>
    <p:embeddedFont>
      <p:font typeface="Arvo"/>
      <p:regular r:id="rId42"/>
      <p:bold r:id="rId43"/>
      <p:italic r:id="rId44"/>
      <p:boldItalic r:id="rId45"/>
    </p:embeddedFont>
    <p:embeddedFont>
      <p:font typeface="Proxima Nova Extrabold"/>
      <p:bold r:id="rId46"/>
    </p:embeddedFont>
    <p:embeddedFont>
      <p:font typeface="Lato Black"/>
      <p:bold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italic.fntdata"/><Relationship Id="rId20" Type="http://schemas.openxmlformats.org/officeDocument/2006/relationships/slide" Target="slides/slide14.xml"/><Relationship Id="rId42" Type="http://schemas.openxmlformats.org/officeDocument/2006/relationships/font" Target="fonts/Arvo-regular.fntdata"/><Relationship Id="rId41" Type="http://schemas.openxmlformats.org/officeDocument/2006/relationships/font" Target="fonts/Lato-boldItalic.fntdata"/><Relationship Id="rId22" Type="http://schemas.openxmlformats.org/officeDocument/2006/relationships/slide" Target="slides/slide16.xml"/><Relationship Id="rId44" Type="http://schemas.openxmlformats.org/officeDocument/2006/relationships/font" Target="fonts/Arvo-italic.fntdata"/><Relationship Id="rId21" Type="http://schemas.openxmlformats.org/officeDocument/2006/relationships/slide" Target="slides/slide15.xml"/><Relationship Id="rId43" Type="http://schemas.openxmlformats.org/officeDocument/2006/relationships/font" Target="fonts/Arvo-bold.fntdata"/><Relationship Id="rId24" Type="http://schemas.openxmlformats.org/officeDocument/2006/relationships/slide" Target="slides/slide18.xml"/><Relationship Id="rId46" Type="http://schemas.openxmlformats.org/officeDocument/2006/relationships/font" Target="fonts/ProximaNovaExtrabold-bold.fntdata"/><Relationship Id="rId23" Type="http://schemas.openxmlformats.org/officeDocument/2006/relationships/slide" Target="slides/slide17.xml"/><Relationship Id="rId45" Type="http://schemas.openxmlformats.org/officeDocument/2006/relationships/font" Target="fonts/Arv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schemas.openxmlformats.org/officeDocument/2006/relationships/font" Target="fonts/LatoBlack-boldItalic.fntdata"/><Relationship Id="rId25" Type="http://schemas.openxmlformats.org/officeDocument/2006/relationships/slide" Target="slides/slide19.xml"/><Relationship Id="rId47" Type="http://schemas.openxmlformats.org/officeDocument/2006/relationships/font" Target="fonts/LatoBlack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ProximaNova-bold.fntdata"/><Relationship Id="rId12" Type="http://schemas.openxmlformats.org/officeDocument/2006/relationships/slide" Target="slides/slide6.xml"/><Relationship Id="rId34" Type="http://schemas.openxmlformats.org/officeDocument/2006/relationships/font" Target="fonts/ProximaNova-regular.fntdata"/><Relationship Id="rId15" Type="http://schemas.openxmlformats.org/officeDocument/2006/relationships/slide" Target="slides/slide9.xml"/><Relationship Id="rId37" Type="http://schemas.openxmlformats.org/officeDocument/2006/relationships/font" Target="fonts/ProximaNova-boldItalic.fntdata"/><Relationship Id="rId14" Type="http://schemas.openxmlformats.org/officeDocument/2006/relationships/slide" Target="slides/slide8.xml"/><Relationship Id="rId36" Type="http://schemas.openxmlformats.org/officeDocument/2006/relationships/font" Target="fonts/ProximaNova-italic.fntdata"/><Relationship Id="rId17" Type="http://schemas.openxmlformats.org/officeDocument/2006/relationships/slide" Target="slides/slide11.xml"/><Relationship Id="rId39" Type="http://schemas.openxmlformats.org/officeDocument/2006/relationships/font" Target="fonts/Lato-bold.fntdata"/><Relationship Id="rId16" Type="http://schemas.openxmlformats.org/officeDocument/2006/relationships/slide" Target="slides/slide10.xml"/><Relationship Id="rId38" Type="http://schemas.openxmlformats.org/officeDocument/2006/relationships/font" Target="fonts/Lato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9719c5533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g89719c5533_0_1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89719c5533_0_1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5" name="Google Shape;235;g89719c5533_0_12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89719c5533_0_1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6" name="Google Shape;246;g89719c5533_0_12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89719c5533_0_1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7" name="Google Shape;257;g89719c5533_0_13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89719c5533_0_1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8" name="Google Shape;268;g89719c5533_0_14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89719c5533_0_1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Source: Juniper Research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9" name="Google Shape;279;g89719c5533_0_15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9719c5533_0_1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Source: Security Magazine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0" name="Google Shape;290;g89719c5533_0_16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89719c5533_0_17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Source: IBM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8" name="Google Shape;298;g89719c5533_0_17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9719c5533_0_18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/>
          </a:p>
        </p:txBody>
      </p:sp>
      <p:sp>
        <p:nvSpPr>
          <p:cNvPr id="307" name="Google Shape;307;g89719c5533_0_18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89719c5533_0_1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Source: Risk Based Security</a:t>
            </a:r>
            <a:endParaRPr/>
          </a:p>
        </p:txBody>
      </p:sp>
      <p:sp>
        <p:nvSpPr>
          <p:cNvPr id="316" name="Google Shape;316;g89719c5533_0_18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89719c5533_0_19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Statistic: Verizon’s Data Breach Digest</a:t>
            </a:r>
            <a:endParaRPr/>
          </a:p>
        </p:txBody>
      </p:sp>
      <p:sp>
        <p:nvSpPr>
          <p:cNvPr id="325" name="Google Shape;325;g89719c5533_0_19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9719c5533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g89719c5533_0_2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89719c5533_0_20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Source: Have I Been Pwned</a:t>
            </a:r>
            <a:endParaRPr/>
          </a:p>
        </p:txBody>
      </p:sp>
      <p:sp>
        <p:nvSpPr>
          <p:cNvPr id="334" name="Google Shape;334;g89719c5533_0_20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89719c5533_0_2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Statistic: Ponemon - Cost of a Data Breach Report 2019</a:t>
            </a:r>
            <a:endParaRPr/>
          </a:p>
        </p:txBody>
      </p:sp>
      <p:sp>
        <p:nvSpPr>
          <p:cNvPr id="343" name="Google Shape;343;g89719c5533_0_2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89719c5533_0_2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Source: FAU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2" name="Google Shape;352;g89719c5533_0_22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9719c5533_0_2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Source: Juniper Research</a:t>
            </a:r>
            <a:endParaRPr/>
          </a:p>
        </p:txBody>
      </p:sp>
      <p:sp>
        <p:nvSpPr>
          <p:cNvPr id="362" name="Google Shape;362;g89719c5533_0_23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89719c5533_0_2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685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Data Source: The Aberdeen Group</a:t>
            </a:r>
            <a:endParaRPr/>
          </a:p>
        </p:txBody>
      </p:sp>
      <p:sp>
        <p:nvSpPr>
          <p:cNvPr id="377" name="Google Shape;377;g89719c5533_0_23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89719c5533_0_2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200">
                <a:solidFill>
                  <a:schemeClr val="dk1"/>
                </a:solidFill>
              </a:rPr>
              <a:t>Source: CyberArk Global Advanced Threat Landscape Report 2018: Focus on Devops.</a:t>
            </a:r>
            <a:endParaRPr sz="1200"/>
          </a:p>
        </p:txBody>
      </p:sp>
      <p:sp>
        <p:nvSpPr>
          <p:cNvPr id="387" name="Google Shape;387;g89719c5533_0_24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89719c5533_0_2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Source: Symantec</a:t>
            </a:r>
            <a:endParaRPr/>
          </a:p>
        </p:txBody>
      </p:sp>
      <p:sp>
        <p:nvSpPr>
          <p:cNvPr id="396" name="Google Shape;396;g89719c5533_0_25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89719c5533_0_2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Source: CompTIA</a:t>
            </a:r>
            <a:endParaRPr/>
          </a:p>
        </p:txBody>
      </p:sp>
      <p:sp>
        <p:nvSpPr>
          <p:cNvPr id="406" name="Google Shape;406;g89719c5533_0_26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89719c5533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0" name="Google Shape;160;g89719c5533_0_5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9719c5533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g89719c5533_0_3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9719c553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89719c5533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9719c5533_0_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g89719c5533_0_7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9719c5533_0_9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g89719c5533_0_9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9719c5533_0_10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2" name="Google Shape;212;g89719c5533_0_10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89719c5533_0_1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g89719c5533_0_11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200" cy="19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00" cy="19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2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7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3302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50" y="-125850"/>
            <a:ext cx="22629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250" y="1085769"/>
            <a:ext cx="29256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750" y="95169"/>
            <a:ext cx="29256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10" Type="http://schemas.openxmlformats.org/officeDocument/2006/relationships/image" Target="../media/image5.png"/><Relationship Id="rId9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8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26.png"/><Relationship Id="rId5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jpg"/><Relationship Id="rId4" Type="http://schemas.openxmlformats.org/officeDocument/2006/relationships/image" Target="../media/image37.png"/><Relationship Id="rId5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jp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Relationship Id="rId4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jpg"/><Relationship Id="rId4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jpg"/><Relationship Id="rId4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jpg"/><Relationship Id="rId4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jpg"/><Relationship Id="rId4" Type="http://schemas.openxmlformats.org/officeDocument/2006/relationships/image" Target="../media/image5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png"/><Relationship Id="rId4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6.jpg"/><Relationship Id="rId4" Type="http://schemas.openxmlformats.org/officeDocument/2006/relationships/image" Target="../media/image5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Relationship Id="rId4" Type="http://schemas.openxmlformats.org/officeDocument/2006/relationships/image" Target="../media/image4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12.png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34430" r="0" t="0"/>
          <a:stretch/>
        </p:blipFill>
        <p:spPr>
          <a:xfrm>
            <a:off x="4091620" y="0"/>
            <a:ext cx="5052384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25"/>
          <p:cNvGrpSpPr/>
          <p:nvPr/>
        </p:nvGrpSpPr>
        <p:grpSpPr>
          <a:xfrm>
            <a:off x="8075598" y="0"/>
            <a:ext cx="1108102" cy="1713905"/>
            <a:chOff x="0" y="0"/>
            <a:chExt cx="2954940" cy="4570414"/>
          </a:xfrm>
        </p:grpSpPr>
        <p:pic>
          <p:nvPicPr>
            <p:cNvPr id="131" name="Google Shape;131;p25"/>
            <p:cNvPicPr preferRelativeResize="0"/>
            <p:nvPr/>
          </p:nvPicPr>
          <p:blipFill rotWithShape="1">
            <a:blip r:embed="rId4">
              <a:alphaModFix amt="45000"/>
            </a:blip>
            <a:srcRect b="0" l="32936" r="30692" t="0"/>
            <a:stretch/>
          </p:blipFill>
          <p:spPr>
            <a:xfrm>
              <a:off x="0" y="0"/>
              <a:ext cx="2954940" cy="45704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906052"/>
              <a:ext cx="2752959" cy="3000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" name="Google Shape;133;p25"/>
          <p:cNvGrpSpPr/>
          <p:nvPr/>
        </p:nvGrpSpPr>
        <p:grpSpPr>
          <a:xfrm>
            <a:off x="4135499" y="155375"/>
            <a:ext cx="872990" cy="922760"/>
            <a:chOff x="0" y="0"/>
            <a:chExt cx="1870560" cy="2165087"/>
          </a:xfrm>
        </p:grpSpPr>
        <p:pic>
          <p:nvPicPr>
            <p:cNvPr id="134" name="Google Shape;134;p25"/>
            <p:cNvPicPr preferRelativeResize="0"/>
            <p:nvPr/>
          </p:nvPicPr>
          <p:blipFill rotWithShape="1">
            <a:blip r:embed="rId6">
              <a:alphaModFix amt="35000"/>
            </a:blip>
            <a:srcRect b="0" l="23823" r="27575" t="0"/>
            <a:stretch/>
          </p:blipFill>
          <p:spPr>
            <a:xfrm>
              <a:off x="0" y="0"/>
              <a:ext cx="1870560" cy="2165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2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03240" y="290836"/>
              <a:ext cx="1401097" cy="15270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6" name="Google Shape;136;p25"/>
          <p:cNvGrpSpPr/>
          <p:nvPr/>
        </p:nvGrpSpPr>
        <p:grpSpPr>
          <a:xfrm>
            <a:off x="5896026" y="468357"/>
            <a:ext cx="1005342" cy="1163638"/>
            <a:chOff x="0" y="0"/>
            <a:chExt cx="2680913" cy="3103034"/>
          </a:xfrm>
        </p:grpSpPr>
        <p:pic>
          <p:nvPicPr>
            <p:cNvPr id="137" name="Google Shape;137;p25"/>
            <p:cNvPicPr preferRelativeResize="0"/>
            <p:nvPr/>
          </p:nvPicPr>
          <p:blipFill rotWithShape="1">
            <a:blip r:embed="rId8">
              <a:alphaModFix amt="45000"/>
            </a:blip>
            <a:srcRect b="0" l="23823" r="27575" t="0"/>
            <a:stretch/>
          </p:blipFill>
          <p:spPr>
            <a:xfrm>
              <a:off x="0" y="0"/>
              <a:ext cx="2680913" cy="3103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21972" y="643571"/>
              <a:ext cx="1801699" cy="19637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" name="Google Shape;139;p25"/>
          <p:cNvGrpSpPr/>
          <p:nvPr/>
        </p:nvGrpSpPr>
        <p:grpSpPr>
          <a:xfrm>
            <a:off x="7016937" y="0"/>
            <a:ext cx="801988" cy="1294151"/>
            <a:chOff x="0" y="0"/>
            <a:chExt cx="2138635" cy="3451070"/>
          </a:xfrm>
        </p:grpSpPr>
        <p:pic>
          <p:nvPicPr>
            <p:cNvPr id="140" name="Google Shape;140;p25"/>
            <p:cNvPicPr preferRelativeResize="0"/>
            <p:nvPr/>
          </p:nvPicPr>
          <p:blipFill rotWithShape="1">
            <a:blip r:embed="rId8">
              <a:alphaModFix amt="45000"/>
            </a:blip>
            <a:srcRect b="0" l="34140" r="31000" t="0"/>
            <a:stretch/>
          </p:blipFill>
          <p:spPr>
            <a:xfrm>
              <a:off x="0" y="0"/>
              <a:ext cx="2138634" cy="3451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2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581132"/>
              <a:ext cx="2138635" cy="2330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2" name="Google Shape;142;p25"/>
          <p:cNvSpPr txBox="1"/>
          <p:nvPr/>
        </p:nvSpPr>
        <p:spPr>
          <a:xfrm>
            <a:off x="625475" y="799802"/>
            <a:ext cx="31389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GB" sz="26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Text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5"/>
          <p:cNvSpPr/>
          <p:nvPr/>
        </p:nvSpPr>
        <p:spPr>
          <a:xfrm rot="-309847">
            <a:off x="-668585" y="-353618"/>
            <a:ext cx="5113052" cy="5914077"/>
          </a:xfrm>
          <a:custGeom>
            <a:rect b="b" l="l" r="r" t="t"/>
            <a:pathLst>
              <a:path extrusionOk="0" h="2765292" w="2390750">
                <a:moveTo>
                  <a:pt x="0" y="0"/>
                </a:moveTo>
                <a:lnTo>
                  <a:pt x="2390750" y="0"/>
                </a:lnTo>
                <a:lnTo>
                  <a:pt x="2390750" y="2765292"/>
                </a:lnTo>
                <a:lnTo>
                  <a:pt x="0" y="2765292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sp>
        <p:nvSpPr>
          <p:cNvPr id="144" name="Google Shape;144;p25"/>
          <p:cNvSpPr txBox="1"/>
          <p:nvPr/>
        </p:nvSpPr>
        <p:spPr>
          <a:xfrm>
            <a:off x="486575" y="1235675"/>
            <a:ext cx="3810900" cy="26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en-GB"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Wish it was this easy to understand your human cyber risk? </a:t>
            </a:r>
            <a:endParaRPr b="1" sz="3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en-GB"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Well, now it is.</a:t>
            </a:r>
            <a:endParaRPr b="1" sz="3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5" name="Google Shape;145;p25"/>
          <p:cNvPicPr preferRelativeResize="0"/>
          <p:nvPr/>
        </p:nvPicPr>
        <p:blipFill rotWithShape="1">
          <a:blip r:embed="rId10">
            <a:alphaModFix amt="15000"/>
          </a:blip>
          <a:srcRect b="0" l="0" r="0" t="0"/>
          <a:stretch/>
        </p:blipFill>
        <p:spPr>
          <a:xfrm rot="10800000">
            <a:off x="845139" y="349271"/>
            <a:ext cx="655879" cy="595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4"/>
          <p:cNvPicPr preferRelativeResize="0"/>
          <p:nvPr/>
        </p:nvPicPr>
        <p:blipFill rotWithShape="1">
          <a:blip r:embed="rId3">
            <a:alphaModFix/>
          </a:blip>
          <a:srcRect b="10570" l="20656" r="26676" t="0"/>
          <a:stretch/>
        </p:blipFill>
        <p:spPr>
          <a:xfrm>
            <a:off x="-403938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4"/>
          <p:cNvSpPr/>
          <p:nvPr/>
        </p:nvSpPr>
        <p:spPr>
          <a:xfrm rot="520189">
            <a:off x="3407269" y="-471396"/>
            <a:ext cx="6106682" cy="6230299"/>
          </a:xfrm>
          <a:custGeom>
            <a:rect b="b" l="l" r="r" t="t"/>
            <a:pathLst>
              <a:path extrusionOk="0" h="2912108" w="2854328">
                <a:moveTo>
                  <a:pt x="0" y="0"/>
                </a:moveTo>
                <a:lnTo>
                  <a:pt x="2854328" y="0"/>
                </a:lnTo>
                <a:lnTo>
                  <a:pt x="2854328" y="2912108"/>
                </a:lnTo>
                <a:lnTo>
                  <a:pt x="0" y="2912108"/>
                </a:lnTo>
                <a:close/>
              </a:path>
            </a:pathLst>
          </a:custGeom>
          <a:solidFill>
            <a:srgbClr val="32363B"/>
          </a:solidFill>
          <a:ln>
            <a:noFill/>
          </a:ln>
        </p:spPr>
      </p:sp>
      <p:pic>
        <p:nvPicPr>
          <p:cNvPr id="239" name="Google Shape;239;p34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3834955" y="1852981"/>
            <a:ext cx="513067" cy="38993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4"/>
          <p:cNvSpPr txBox="1"/>
          <p:nvPr/>
        </p:nvSpPr>
        <p:spPr>
          <a:xfrm>
            <a:off x="4168062" y="873720"/>
            <a:ext cx="47433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GB" sz="4800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Spear-Phishing: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4"/>
          <p:cNvSpPr txBox="1"/>
          <p:nvPr/>
        </p:nvSpPr>
        <p:spPr>
          <a:xfrm>
            <a:off x="4168062" y="2152579"/>
            <a:ext cx="4265700" cy="18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r>
              <a:rPr b="0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 highly targeted form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of phishing,</a:t>
            </a:r>
            <a:r>
              <a:rPr b="0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involving bespoke emails sent to well-researched victims.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34"/>
          <p:cNvPicPr preferRelativeResize="0"/>
          <p:nvPr/>
        </p:nvPicPr>
        <p:blipFill rotWithShape="1">
          <a:blip r:embed="rId5">
            <a:alphaModFix amt="3000"/>
          </a:blip>
          <a:srcRect b="0" l="0" r="0" t="0"/>
          <a:stretch/>
        </p:blipFill>
        <p:spPr>
          <a:xfrm>
            <a:off x="8025576" y="324262"/>
            <a:ext cx="816311" cy="74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4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 rot="10800000">
            <a:off x="7910422" y="4094026"/>
            <a:ext cx="523309" cy="397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5"/>
          <p:cNvPicPr preferRelativeResize="0"/>
          <p:nvPr/>
        </p:nvPicPr>
        <p:blipFill rotWithShape="1">
          <a:blip r:embed="rId3">
            <a:alphaModFix/>
          </a:blip>
          <a:srcRect b="0" l="45220" r="3930" t="0"/>
          <a:stretch/>
        </p:blipFill>
        <p:spPr>
          <a:xfrm>
            <a:off x="-233234" y="0"/>
            <a:ext cx="3969600" cy="520148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5"/>
          <p:cNvSpPr/>
          <p:nvPr/>
        </p:nvSpPr>
        <p:spPr>
          <a:xfrm rot="520189">
            <a:off x="3407269" y="-471396"/>
            <a:ext cx="6106682" cy="6230299"/>
          </a:xfrm>
          <a:custGeom>
            <a:rect b="b" l="l" r="r" t="t"/>
            <a:pathLst>
              <a:path extrusionOk="0" h="2912108" w="2854328">
                <a:moveTo>
                  <a:pt x="0" y="0"/>
                </a:moveTo>
                <a:lnTo>
                  <a:pt x="2854328" y="0"/>
                </a:lnTo>
                <a:lnTo>
                  <a:pt x="2854328" y="2912108"/>
                </a:lnTo>
                <a:lnTo>
                  <a:pt x="0" y="2912108"/>
                </a:lnTo>
                <a:close/>
              </a:path>
            </a:pathLst>
          </a:custGeom>
          <a:solidFill>
            <a:srgbClr val="32363B"/>
          </a:solidFill>
          <a:ln>
            <a:noFill/>
          </a:ln>
        </p:spPr>
      </p:sp>
      <p:pic>
        <p:nvPicPr>
          <p:cNvPr id="250" name="Google Shape;250;p35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3969604" y="1736606"/>
            <a:ext cx="435030" cy="33062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5"/>
          <p:cNvSpPr txBox="1"/>
          <p:nvPr/>
        </p:nvSpPr>
        <p:spPr>
          <a:xfrm>
            <a:off x="4098574" y="968932"/>
            <a:ext cx="47433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GB" sz="4000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Social Engineering: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35"/>
          <p:cNvPicPr preferRelativeResize="0"/>
          <p:nvPr/>
        </p:nvPicPr>
        <p:blipFill rotWithShape="1">
          <a:blip r:embed="rId5">
            <a:alphaModFix amt="4000"/>
          </a:blip>
          <a:srcRect b="0" l="0" r="0" t="0"/>
          <a:stretch/>
        </p:blipFill>
        <p:spPr>
          <a:xfrm>
            <a:off x="8025576" y="324262"/>
            <a:ext cx="816311" cy="74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5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 rot="10800000">
            <a:off x="7570925" y="4283616"/>
            <a:ext cx="400442" cy="30433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5"/>
          <p:cNvSpPr txBox="1"/>
          <p:nvPr/>
        </p:nvSpPr>
        <p:spPr>
          <a:xfrm>
            <a:off x="4275343" y="2052941"/>
            <a:ext cx="4079100" cy="21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- an attack vector that relies on manipulating users in order to gain access to money, systems or personal information.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6"/>
          <p:cNvPicPr preferRelativeResize="0"/>
          <p:nvPr/>
        </p:nvPicPr>
        <p:blipFill rotWithShape="1">
          <a:blip r:embed="rId3">
            <a:alphaModFix/>
          </a:blip>
          <a:srcRect b="0" l="16130" r="32450" t="0"/>
          <a:stretch/>
        </p:blipFill>
        <p:spPr>
          <a:xfrm>
            <a:off x="0" y="0"/>
            <a:ext cx="3969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6"/>
          <p:cNvSpPr/>
          <p:nvPr/>
        </p:nvSpPr>
        <p:spPr>
          <a:xfrm rot="520189">
            <a:off x="3407269" y="-471396"/>
            <a:ext cx="6106682" cy="6230299"/>
          </a:xfrm>
          <a:custGeom>
            <a:rect b="b" l="l" r="r" t="t"/>
            <a:pathLst>
              <a:path extrusionOk="0" h="2912108" w="2854328">
                <a:moveTo>
                  <a:pt x="0" y="0"/>
                </a:moveTo>
                <a:lnTo>
                  <a:pt x="2854328" y="0"/>
                </a:lnTo>
                <a:lnTo>
                  <a:pt x="2854328" y="2912108"/>
                </a:lnTo>
                <a:lnTo>
                  <a:pt x="0" y="2912108"/>
                </a:lnTo>
                <a:close/>
              </a:path>
            </a:pathLst>
          </a:custGeom>
          <a:solidFill>
            <a:srgbClr val="32363B"/>
          </a:solidFill>
          <a:ln>
            <a:noFill/>
          </a:ln>
        </p:spPr>
      </p:sp>
      <p:pic>
        <p:nvPicPr>
          <p:cNvPr id="261" name="Google Shape;261;p36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3957159" y="1782645"/>
            <a:ext cx="431281" cy="32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6"/>
          <p:cNvSpPr txBox="1"/>
          <p:nvPr/>
        </p:nvSpPr>
        <p:spPr>
          <a:xfrm>
            <a:off x="4098574" y="919745"/>
            <a:ext cx="4743300" cy="7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b="0" i="0" lang="en-GB" sz="4700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Vishing Attack: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36"/>
          <p:cNvPicPr preferRelativeResize="0"/>
          <p:nvPr/>
        </p:nvPicPr>
        <p:blipFill rotWithShape="1">
          <a:blip r:embed="rId5">
            <a:alphaModFix amt="4000"/>
          </a:blip>
          <a:srcRect b="0" l="0" r="0" t="0"/>
          <a:stretch/>
        </p:blipFill>
        <p:spPr>
          <a:xfrm>
            <a:off x="8025576" y="324262"/>
            <a:ext cx="816311" cy="74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6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 rot="10800000">
            <a:off x="6015580" y="4221754"/>
            <a:ext cx="454651" cy="34553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6"/>
          <p:cNvSpPr txBox="1"/>
          <p:nvPr/>
        </p:nvSpPr>
        <p:spPr>
          <a:xfrm>
            <a:off x="4098574" y="2096131"/>
            <a:ext cx="4574700" cy="21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- a form of </a:t>
            </a:r>
            <a:r>
              <a:rPr b="1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voice phishing</a:t>
            </a:r>
            <a:r>
              <a:rPr b="0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, where fraudulent phone calls are used to trick people into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giving money or personal information.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7"/>
          <p:cNvPicPr preferRelativeResize="0"/>
          <p:nvPr/>
        </p:nvPicPr>
        <p:blipFill rotWithShape="1">
          <a:blip r:embed="rId3">
            <a:alphaModFix/>
          </a:blip>
          <a:srcRect b="0" l="11281" r="37299" t="0"/>
          <a:stretch/>
        </p:blipFill>
        <p:spPr>
          <a:xfrm>
            <a:off x="0" y="-10260"/>
            <a:ext cx="3977526" cy="515376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7"/>
          <p:cNvSpPr/>
          <p:nvPr/>
        </p:nvSpPr>
        <p:spPr>
          <a:xfrm rot="520189">
            <a:off x="3407269" y="-471396"/>
            <a:ext cx="6106682" cy="6230299"/>
          </a:xfrm>
          <a:custGeom>
            <a:rect b="b" l="l" r="r" t="t"/>
            <a:pathLst>
              <a:path extrusionOk="0" h="2912108" w="2854328">
                <a:moveTo>
                  <a:pt x="0" y="0"/>
                </a:moveTo>
                <a:lnTo>
                  <a:pt x="2854328" y="0"/>
                </a:lnTo>
                <a:lnTo>
                  <a:pt x="2854328" y="2912108"/>
                </a:lnTo>
                <a:lnTo>
                  <a:pt x="0" y="2912108"/>
                </a:lnTo>
                <a:close/>
              </a:path>
            </a:pathLst>
          </a:custGeom>
          <a:solidFill>
            <a:srgbClr val="32363B"/>
          </a:solidFill>
          <a:ln>
            <a:noFill/>
          </a:ln>
        </p:spPr>
      </p:sp>
      <p:pic>
        <p:nvPicPr>
          <p:cNvPr id="272" name="Google Shape;272;p37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3935940" y="1730595"/>
            <a:ext cx="464243" cy="35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7"/>
          <p:cNvSpPr txBox="1"/>
          <p:nvPr/>
        </p:nvSpPr>
        <p:spPr>
          <a:xfrm>
            <a:off x="4098574" y="858303"/>
            <a:ext cx="4743300" cy="7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0" i="0" lang="en-GB" sz="4600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Smishing Attack: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37"/>
          <p:cNvPicPr preferRelativeResize="0"/>
          <p:nvPr/>
        </p:nvPicPr>
        <p:blipFill rotWithShape="1">
          <a:blip r:embed="rId5">
            <a:alphaModFix amt="3000"/>
          </a:blip>
          <a:srcRect b="0" l="0" r="0" t="0"/>
          <a:stretch/>
        </p:blipFill>
        <p:spPr>
          <a:xfrm>
            <a:off x="8025576" y="324261"/>
            <a:ext cx="729548" cy="66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7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 rot="10800000">
            <a:off x="7948597" y="4077225"/>
            <a:ext cx="441752" cy="335732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7"/>
          <p:cNvSpPr txBox="1"/>
          <p:nvPr/>
        </p:nvSpPr>
        <p:spPr>
          <a:xfrm>
            <a:off x="4168062" y="2064370"/>
            <a:ext cx="4265700" cy="18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- a form of phishing that attempts to trick you into giving up private info </a:t>
            </a:r>
            <a:r>
              <a:rPr b="1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via a text or SMS message</a:t>
            </a:r>
            <a:r>
              <a:rPr b="0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8"/>
          <p:cNvSpPr/>
          <p:nvPr/>
        </p:nvSpPr>
        <p:spPr>
          <a:xfrm>
            <a:off x="3288311" y="0"/>
            <a:ext cx="5859451" cy="5146804"/>
          </a:xfrm>
          <a:custGeom>
            <a:rect b="b" l="l" r="r" t="t"/>
            <a:pathLst>
              <a:path extrusionOk="0" h="2596118" w="2955587">
                <a:moveTo>
                  <a:pt x="0" y="0"/>
                </a:moveTo>
                <a:lnTo>
                  <a:pt x="2955587" y="0"/>
                </a:lnTo>
                <a:lnTo>
                  <a:pt x="2955587" y="2596118"/>
                </a:lnTo>
                <a:lnTo>
                  <a:pt x="0" y="259611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282" name="Google Shape;28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4268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8"/>
          <p:cNvSpPr txBox="1"/>
          <p:nvPr/>
        </p:nvSpPr>
        <p:spPr>
          <a:xfrm>
            <a:off x="3909146" y="2736777"/>
            <a:ext cx="49320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records will be stolen </a:t>
            </a:r>
            <a:r>
              <a:rPr b="1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annually</a:t>
            </a: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by cyber criminals.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8"/>
          <p:cNvSpPr txBox="1"/>
          <p:nvPr/>
        </p:nvSpPr>
        <p:spPr>
          <a:xfrm>
            <a:off x="3909146" y="1566080"/>
            <a:ext cx="4668600" cy="12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GB" sz="8000" u="none" cap="none" strike="noStrike">
                <a:solidFill>
                  <a:srgbClr val="0038FF"/>
                </a:solidFill>
                <a:latin typeface="Lato Black"/>
                <a:ea typeface="Lato Black"/>
                <a:cs typeface="Lato Black"/>
                <a:sym typeface="Lato Black"/>
              </a:rPr>
              <a:t>33 Billion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8"/>
          <p:cNvSpPr txBox="1"/>
          <p:nvPr/>
        </p:nvSpPr>
        <p:spPr>
          <a:xfrm>
            <a:off x="3909146" y="986931"/>
            <a:ext cx="3477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By 2023,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8"/>
          <p:cNvSpPr/>
          <p:nvPr/>
        </p:nvSpPr>
        <p:spPr>
          <a:xfrm>
            <a:off x="3909146" y="3982138"/>
            <a:ext cx="844394" cy="27067"/>
          </a:xfrm>
          <a:custGeom>
            <a:rect b="b" l="l" r="r" t="t"/>
            <a:pathLst>
              <a:path extrusionOk="0" h="69850" w="2179081">
                <a:moveTo>
                  <a:pt x="1888251" y="0"/>
                </a:moveTo>
                <a:lnTo>
                  <a:pt x="0" y="0"/>
                </a:lnTo>
                <a:lnTo>
                  <a:pt x="0" y="69850"/>
                </a:lnTo>
                <a:lnTo>
                  <a:pt x="2179081" y="69850"/>
                </a:lnTo>
                <a:lnTo>
                  <a:pt x="2179081" y="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pic>
        <p:nvPicPr>
          <p:cNvPr id="287" name="Google Shape;287;p38"/>
          <p:cNvPicPr preferRelativeResize="0"/>
          <p:nvPr/>
        </p:nvPicPr>
        <p:blipFill rotWithShape="1">
          <a:blip r:embed="rId4">
            <a:alphaModFix amt="10000"/>
          </a:blip>
          <a:srcRect b="0" l="0" r="0" t="0"/>
          <a:stretch/>
        </p:blipFill>
        <p:spPr>
          <a:xfrm>
            <a:off x="7439917" y="269749"/>
            <a:ext cx="1189733" cy="108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9"/>
          <p:cNvSpPr/>
          <p:nvPr/>
        </p:nvSpPr>
        <p:spPr>
          <a:xfrm>
            <a:off x="0" y="0"/>
            <a:ext cx="9137455" cy="5195234"/>
          </a:xfrm>
          <a:custGeom>
            <a:rect b="b" l="l" r="r" t="t"/>
            <a:pathLst>
              <a:path extrusionOk="0" h="2568719" w="4517901">
                <a:moveTo>
                  <a:pt x="0" y="0"/>
                </a:moveTo>
                <a:lnTo>
                  <a:pt x="4517901" y="0"/>
                </a:lnTo>
                <a:lnTo>
                  <a:pt x="4517901" y="2568719"/>
                </a:lnTo>
                <a:lnTo>
                  <a:pt x="0" y="2568719"/>
                </a:lnTo>
                <a:close/>
              </a:path>
            </a:pathLst>
          </a:custGeom>
          <a:solidFill>
            <a:srgbClr val="FFFFFF">
              <a:alpha val="29020"/>
            </a:srgbClr>
          </a:solidFill>
          <a:ln>
            <a:noFill/>
          </a:ln>
        </p:spPr>
      </p:sp>
      <p:sp>
        <p:nvSpPr>
          <p:cNvPr id="293" name="Google Shape;293;p39"/>
          <p:cNvSpPr txBox="1"/>
          <p:nvPr/>
        </p:nvSpPr>
        <p:spPr>
          <a:xfrm>
            <a:off x="687013" y="1063473"/>
            <a:ext cx="38850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Hackers attack every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9"/>
          <p:cNvSpPr txBox="1"/>
          <p:nvPr/>
        </p:nvSpPr>
        <p:spPr>
          <a:xfrm>
            <a:off x="687013" y="1674681"/>
            <a:ext cx="5596800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1" i="0" lang="en-GB" sz="6500" u="none" cap="none" strike="noStrike">
                <a:solidFill>
                  <a:srgbClr val="0038FF"/>
                </a:solidFill>
                <a:latin typeface="Lato"/>
                <a:ea typeface="Lato"/>
                <a:cs typeface="Lato"/>
                <a:sym typeface="Lato"/>
              </a:rPr>
              <a:t>39 seconds</a:t>
            </a:r>
            <a:r>
              <a:rPr b="0" i="0" lang="en-GB" sz="6500" u="none" cap="none" strike="noStrike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9"/>
          <p:cNvSpPr txBox="1"/>
          <p:nvPr/>
        </p:nvSpPr>
        <p:spPr>
          <a:xfrm>
            <a:off x="687013" y="3520923"/>
            <a:ext cx="53481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On average, </a:t>
            </a:r>
            <a:r>
              <a:rPr b="1" i="0" lang="en-GB" sz="2500" u="none" cap="none" strike="noStrike">
                <a:solidFill>
                  <a:srgbClr val="0038FF"/>
                </a:solidFill>
                <a:latin typeface="Arvo"/>
                <a:ea typeface="Arvo"/>
                <a:cs typeface="Arvo"/>
                <a:sym typeface="Arvo"/>
              </a:rPr>
              <a:t>2,244</a:t>
            </a:r>
            <a:r>
              <a:rPr b="0" i="0" lang="en-GB" sz="2500" u="none" cap="none" strike="noStrike">
                <a:solidFill>
                  <a:srgbClr val="0038FF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b="1" i="0" lang="en-GB" sz="2500" u="none" cap="none" strike="noStrike">
                <a:solidFill>
                  <a:srgbClr val="0038FF"/>
                </a:solidFill>
                <a:latin typeface="Arvo"/>
                <a:ea typeface="Arvo"/>
                <a:cs typeface="Arvo"/>
                <a:sym typeface="Arvo"/>
              </a:rPr>
              <a:t>time a day</a:t>
            </a: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0"/>
          <p:cNvSpPr/>
          <p:nvPr/>
        </p:nvSpPr>
        <p:spPr>
          <a:xfrm>
            <a:off x="0" y="0"/>
            <a:ext cx="9137455" cy="5195234"/>
          </a:xfrm>
          <a:custGeom>
            <a:rect b="b" l="l" r="r" t="t"/>
            <a:pathLst>
              <a:path extrusionOk="0" h="2568719" w="4517901">
                <a:moveTo>
                  <a:pt x="0" y="0"/>
                </a:moveTo>
                <a:lnTo>
                  <a:pt x="4517901" y="0"/>
                </a:lnTo>
                <a:lnTo>
                  <a:pt x="4517901" y="2568719"/>
                </a:lnTo>
                <a:lnTo>
                  <a:pt x="0" y="2568719"/>
                </a:lnTo>
                <a:close/>
              </a:path>
            </a:pathLst>
          </a:custGeom>
          <a:solidFill>
            <a:srgbClr val="FFFFFF">
              <a:alpha val="14120"/>
            </a:srgbClr>
          </a:solidFill>
          <a:ln>
            <a:noFill/>
          </a:ln>
        </p:spPr>
      </p:sp>
      <p:sp>
        <p:nvSpPr>
          <p:cNvPr id="301" name="Google Shape;301;p40"/>
          <p:cNvSpPr txBox="1"/>
          <p:nvPr/>
        </p:nvSpPr>
        <p:spPr>
          <a:xfrm>
            <a:off x="4786573" y="1202209"/>
            <a:ext cx="3477300" cy="13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The average time to </a:t>
            </a:r>
            <a:r>
              <a:rPr b="1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identify a breach</a:t>
            </a: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in 2019 was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0"/>
          <p:cNvSpPr txBox="1"/>
          <p:nvPr/>
        </p:nvSpPr>
        <p:spPr>
          <a:xfrm>
            <a:off x="4786573" y="2863287"/>
            <a:ext cx="3964800" cy="10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b="0" i="0" lang="en-GB" sz="6800" u="none" cap="none" strike="noStrike">
                <a:solidFill>
                  <a:srgbClr val="0038FF"/>
                </a:solidFill>
                <a:latin typeface="Lato Black"/>
                <a:ea typeface="Lato Black"/>
                <a:cs typeface="Lato Black"/>
                <a:sym typeface="Lato Black"/>
              </a:rPr>
              <a:t>206 days</a:t>
            </a:r>
            <a:r>
              <a:rPr b="0" i="0" lang="en-GB" sz="6800" u="none" cap="none" strike="noStrike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40"/>
          <p:cNvPicPr preferRelativeResize="0"/>
          <p:nvPr/>
        </p:nvPicPr>
        <p:blipFill rotWithShape="1">
          <a:blip r:embed="rId4">
            <a:alphaModFix amt="10000"/>
          </a:blip>
          <a:srcRect b="0" l="0" r="0" t="0"/>
          <a:stretch/>
        </p:blipFill>
        <p:spPr>
          <a:xfrm>
            <a:off x="7669023" y="174191"/>
            <a:ext cx="1189733" cy="108040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0"/>
          <p:cNvSpPr/>
          <p:nvPr/>
        </p:nvSpPr>
        <p:spPr>
          <a:xfrm>
            <a:off x="4786573" y="4144963"/>
            <a:ext cx="538355" cy="27067"/>
          </a:xfrm>
          <a:custGeom>
            <a:rect b="b" l="l" r="r" t="t"/>
            <a:pathLst>
              <a:path extrusionOk="0" h="69850" w="1389303">
                <a:moveTo>
                  <a:pt x="1098473" y="0"/>
                </a:moveTo>
                <a:lnTo>
                  <a:pt x="0" y="0"/>
                </a:lnTo>
                <a:lnTo>
                  <a:pt x="0" y="69850"/>
                </a:lnTo>
                <a:lnTo>
                  <a:pt x="1389303" y="69850"/>
                </a:lnTo>
                <a:lnTo>
                  <a:pt x="1389303" y="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"/>
          <p:cNvSpPr/>
          <p:nvPr/>
        </p:nvSpPr>
        <p:spPr>
          <a:xfrm>
            <a:off x="4343400" y="-55456"/>
            <a:ext cx="4888538" cy="5195234"/>
          </a:xfrm>
          <a:custGeom>
            <a:rect b="b" l="l" r="r" t="t"/>
            <a:pathLst>
              <a:path extrusionOk="0" h="2568719" w="2417077">
                <a:moveTo>
                  <a:pt x="0" y="0"/>
                </a:moveTo>
                <a:lnTo>
                  <a:pt x="2417077" y="0"/>
                </a:lnTo>
                <a:lnTo>
                  <a:pt x="2417077" y="2568719"/>
                </a:lnTo>
                <a:lnTo>
                  <a:pt x="0" y="2568719"/>
                </a:lnTo>
                <a:close/>
              </a:path>
            </a:pathLst>
          </a:custGeom>
          <a:solidFill>
            <a:srgbClr val="FFFFFF">
              <a:alpha val="90980"/>
            </a:srgbClr>
          </a:solidFill>
          <a:ln>
            <a:noFill/>
          </a:ln>
        </p:spPr>
      </p:sp>
      <p:sp>
        <p:nvSpPr>
          <p:cNvPr id="310" name="Google Shape;310;p41"/>
          <p:cNvSpPr txBox="1"/>
          <p:nvPr/>
        </p:nvSpPr>
        <p:spPr>
          <a:xfrm>
            <a:off x="4966941" y="1112977"/>
            <a:ext cx="37695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In 2018, "</a:t>
            </a:r>
            <a:r>
              <a:rPr b="1" i="0" lang="en-GB" sz="2300" u="none" cap="none" strike="noStrike">
                <a:solidFill>
                  <a:srgbClr val="0038FF"/>
                </a:solidFill>
                <a:latin typeface="Arvo"/>
                <a:ea typeface="Arvo"/>
                <a:cs typeface="Arvo"/>
                <a:sym typeface="Arvo"/>
              </a:rPr>
              <a:t>My Fitness Pal</a:t>
            </a:r>
            <a:r>
              <a:rPr b="0" i="0" lang="en-GB" sz="23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" was hacked, affecting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1"/>
          <p:cNvSpPr txBox="1"/>
          <p:nvPr/>
        </p:nvSpPr>
        <p:spPr>
          <a:xfrm>
            <a:off x="4966941" y="2128782"/>
            <a:ext cx="3964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n-GB" sz="8500" u="none" cap="none" strike="noStrike">
                <a:solidFill>
                  <a:srgbClr val="0038FF"/>
                </a:solidFill>
                <a:latin typeface="Lato Black"/>
                <a:ea typeface="Lato Black"/>
                <a:cs typeface="Lato Black"/>
                <a:sym typeface="Lato Black"/>
              </a:rPr>
              <a:t>150M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1"/>
          <p:cNvSpPr txBox="1"/>
          <p:nvPr/>
        </p:nvSpPr>
        <p:spPr>
          <a:xfrm>
            <a:off x="4966941" y="3553543"/>
            <a:ext cx="37695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users'</a:t>
            </a:r>
            <a:r>
              <a:rPr b="1" i="0" lang="en-GB" sz="23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sensitive data</a:t>
            </a:r>
            <a:r>
              <a:rPr b="0" i="0" lang="en-GB" sz="23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1"/>
          <p:cNvSpPr/>
          <p:nvPr/>
        </p:nvSpPr>
        <p:spPr>
          <a:xfrm>
            <a:off x="4966941" y="4259263"/>
            <a:ext cx="538355" cy="27067"/>
          </a:xfrm>
          <a:custGeom>
            <a:rect b="b" l="l" r="r" t="t"/>
            <a:pathLst>
              <a:path extrusionOk="0" h="69850" w="1389303">
                <a:moveTo>
                  <a:pt x="1098473" y="0"/>
                </a:moveTo>
                <a:lnTo>
                  <a:pt x="0" y="0"/>
                </a:lnTo>
                <a:lnTo>
                  <a:pt x="0" y="69850"/>
                </a:lnTo>
                <a:lnTo>
                  <a:pt x="1389303" y="69850"/>
                </a:lnTo>
                <a:lnTo>
                  <a:pt x="1389303" y="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2"/>
          <p:cNvSpPr/>
          <p:nvPr/>
        </p:nvSpPr>
        <p:spPr>
          <a:xfrm>
            <a:off x="0" y="0"/>
            <a:ext cx="6557212" cy="4031210"/>
          </a:xfrm>
          <a:custGeom>
            <a:rect b="b" l="l" r="r" t="t"/>
            <a:pathLst>
              <a:path extrusionOk="0" h="2224116" w="3617772">
                <a:moveTo>
                  <a:pt x="0" y="0"/>
                </a:moveTo>
                <a:lnTo>
                  <a:pt x="3617772" y="0"/>
                </a:lnTo>
                <a:lnTo>
                  <a:pt x="3617772" y="2224116"/>
                </a:lnTo>
                <a:lnTo>
                  <a:pt x="0" y="2224116"/>
                </a:lnTo>
                <a:close/>
              </a:path>
            </a:pathLst>
          </a:custGeom>
          <a:solidFill>
            <a:srgbClr val="0038FF">
              <a:alpha val="87840"/>
            </a:srgbClr>
          </a:solidFill>
          <a:ln>
            <a:noFill/>
          </a:ln>
        </p:spPr>
      </p:sp>
      <p:sp>
        <p:nvSpPr>
          <p:cNvPr id="319" name="Google Shape;319;p42"/>
          <p:cNvSpPr txBox="1"/>
          <p:nvPr/>
        </p:nvSpPr>
        <p:spPr>
          <a:xfrm>
            <a:off x="666750" y="1335088"/>
            <a:ext cx="5596800" cy="1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1" i="0" lang="en-GB" sz="9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4.1 Billion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2"/>
          <p:cNvSpPr txBox="1"/>
          <p:nvPr/>
        </p:nvSpPr>
        <p:spPr>
          <a:xfrm>
            <a:off x="666750" y="2803321"/>
            <a:ext cx="50634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records in the </a:t>
            </a:r>
            <a:r>
              <a:rPr b="1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first half of 2019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2"/>
          <p:cNvSpPr txBox="1"/>
          <p:nvPr/>
        </p:nvSpPr>
        <p:spPr>
          <a:xfrm>
            <a:off x="666750" y="622651"/>
            <a:ext cx="41796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Data breaches exposed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2"/>
          <p:cNvSpPr/>
          <p:nvPr/>
        </p:nvSpPr>
        <p:spPr>
          <a:xfrm>
            <a:off x="3887027" y="3466977"/>
            <a:ext cx="844394" cy="27067"/>
          </a:xfrm>
          <a:custGeom>
            <a:rect b="b" l="l" r="r" t="t"/>
            <a:pathLst>
              <a:path extrusionOk="0" h="69850" w="2179081">
                <a:moveTo>
                  <a:pt x="1888251" y="0"/>
                </a:moveTo>
                <a:lnTo>
                  <a:pt x="0" y="0"/>
                </a:lnTo>
                <a:lnTo>
                  <a:pt x="0" y="69850"/>
                </a:lnTo>
                <a:lnTo>
                  <a:pt x="2179081" y="69850"/>
                </a:lnTo>
                <a:lnTo>
                  <a:pt x="2179081" y="0"/>
                </a:lnTo>
                <a:close/>
              </a:path>
            </a:pathLst>
          </a:custGeom>
          <a:solidFill>
            <a:srgbClr val="EFF0F2"/>
          </a:solid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43"/>
          <p:cNvPicPr preferRelativeResize="0"/>
          <p:nvPr/>
        </p:nvPicPr>
        <p:blipFill rotWithShape="1">
          <a:blip r:embed="rId3">
            <a:alphaModFix/>
          </a:blip>
          <a:srcRect b="0" l="13897" r="23614" t="0"/>
          <a:stretch/>
        </p:blipFill>
        <p:spPr>
          <a:xfrm>
            <a:off x="0" y="0"/>
            <a:ext cx="481495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3"/>
          <p:cNvSpPr/>
          <p:nvPr/>
        </p:nvSpPr>
        <p:spPr>
          <a:xfrm rot="520189">
            <a:off x="4332063" y="-294089"/>
            <a:ext cx="5536350" cy="5885786"/>
          </a:xfrm>
          <a:custGeom>
            <a:rect b="b" l="l" r="r" t="t"/>
            <a:pathLst>
              <a:path extrusionOk="0" h="2751079" w="2587749">
                <a:moveTo>
                  <a:pt x="0" y="0"/>
                </a:moveTo>
                <a:lnTo>
                  <a:pt x="2587749" y="0"/>
                </a:lnTo>
                <a:lnTo>
                  <a:pt x="2587749" y="2751079"/>
                </a:lnTo>
                <a:lnTo>
                  <a:pt x="0" y="2751079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sp>
        <p:nvSpPr>
          <p:cNvPr id="329" name="Google Shape;329;p43"/>
          <p:cNvSpPr/>
          <p:nvPr/>
        </p:nvSpPr>
        <p:spPr>
          <a:xfrm rot="517178">
            <a:off x="4072163" y="2579897"/>
            <a:ext cx="5568330" cy="3575574"/>
          </a:xfrm>
          <a:custGeom>
            <a:rect b="b" l="l" r="r" t="t"/>
            <a:pathLst>
              <a:path extrusionOk="0" h="1661663" w="2587749">
                <a:moveTo>
                  <a:pt x="0" y="0"/>
                </a:moveTo>
                <a:lnTo>
                  <a:pt x="2587749" y="0"/>
                </a:lnTo>
                <a:lnTo>
                  <a:pt x="2587749" y="1661663"/>
                </a:lnTo>
                <a:lnTo>
                  <a:pt x="0" y="1661663"/>
                </a:lnTo>
                <a:close/>
              </a:path>
            </a:pathLst>
          </a:custGeom>
          <a:solidFill>
            <a:srgbClr val="000927"/>
          </a:solidFill>
          <a:ln>
            <a:noFill/>
          </a:ln>
        </p:spPr>
      </p:sp>
      <p:sp>
        <p:nvSpPr>
          <p:cNvPr id="330" name="Google Shape;330;p43"/>
          <p:cNvSpPr txBox="1"/>
          <p:nvPr/>
        </p:nvSpPr>
        <p:spPr>
          <a:xfrm>
            <a:off x="5090461" y="560457"/>
            <a:ext cx="35394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Phishing </a:t>
            </a:r>
            <a:r>
              <a:rPr b="0" i="0" lang="en-GB" sz="3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accounts for </a:t>
            </a:r>
            <a:r>
              <a:rPr b="1" i="0" lang="en-GB" sz="3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90% of data breaches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43"/>
          <p:cNvSpPr txBox="1"/>
          <p:nvPr/>
        </p:nvSpPr>
        <p:spPr>
          <a:xfrm>
            <a:off x="4572000" y="3463193"/>
            <a:ext cx="4142400" cy="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GB" sz="29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Train your users to spot the warning signs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6"/>
          <p:cNvPicPr preferRelativeResize="0"/>
          <p:nvPr/>
        </p:nvPicPr>
        <p:blipFill rotWithShape="1">
          <a:blip r:embed="rId3">
            <a:alphaModFix/>
          </a:blip>
          <a:srcRect b="15789" l="0" r="0" t="0"/>
          <a:stretch/>
        </p:blipFill>
        <p:spPr>
          <a:xfrm>
            <a:off x="0" y="3810"/>
            <a:ext cx="9144000" cy="513969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/>
          <p:nvPr/>
        </p:nvSpPr>
        <p:spPr>
          <a:xfrm>
            <a:off x="1949473" y="514350"/>
            <a:ext cx="7192943" cy="862219"/>
          </a:xfrm>
          <a:custGeom>
            <a:rect b="b" l="l" r="r" t="t"/>
            <a:pathLst>
              <a:path extrusionOk="0" h="315542" w="2632367">
                <a:moveTo>
                  <a:pt x="0" y="0"/>
                </a:moveTo>
                <a:lnTo>
                  <a:pt x="2632367" y="0"/>
                </a:lnTo>
                <a:lnTo>
                  <a:pt x="2632367" y="315542"/>
                </a:lnTo>
                <a:lnTo>
                  <a:pt x="0" y="315542"/>
                </a:lnTo>
                <a:close/>
              </a:path>
            </a:pathLst>
          </a:custGeom>
          <a:solidFill>
            <a:srgbClr val="0038FF">
              <a:alpha val="90980"/>
            </a:srgbClr>
          </a:solidFill>
          <a:ln>
            <a:noFill/>
          </a:ln>
        </p:spPr>
      </p:sp>
      <p:sp>
        <p:nvSpPr>
          <p:cNvPr id="152" name="Google Shape;152;p26"/>
          <p:cNvSpPr/>
          <p:nvPr/>
        </p:nvSpPr>
        <p:spPr>
          <a:xfrm>
            <a:off x="1077838" y="1588825"/>
            <a:ext cx="8064384" cy="862219"/>
          </a:xfrm>
          <a:custGeom>
            <a:rect b="b" l="l" r="r" t="t"/>
            <a:pathLst>
              <a:path extrusionOk="0" h="315542" w="2951284">
                <a:moveTo>
                  <a:pt x="0" y="0"/>
                </a:moveTo>
                <a:lnTo>
                  <a:pt x="2951284" y="0"/>
                </a:lnTo>
                <a:lnTo>
                  <a:pt x="2951284" y="315542"/>
                </a:lnTo>
                <a:lnTo>
                  <a:pt x="0" y="315542"/>
                </a:lnTo>
                <a:close/>
              </a:path>
            </a:pathLst>
          </a:custGeom>
          <a:solidFill>
            <a:srgbClr val="0038FF">
              <a:alpha val="90980"/>
            </a:srgbClr>
          </a:solidFill>
          <a:ln>
            <a:noFill/>
          </a:ln>
        </p:spPr>
      </p:sp>
      <p:sp>
        <p:nvSpPr>
          <p:cNvPr id="153" name="Google Shape;153;p26"/>
          <p:cNvSpPr/>
          <p:nvPr/>
        </p:nvSpPr>
        <p:spPr>
          <a:xfrm>
            <a:off x="0" y="3213241"/>
            <a:ext cx="6519420" cy="674471"/>
          </a:xfrm>
          <a:custGeom>
            <a:rect b="b" l="l" r="r" t="t"/>
            <a:pathLst>
              <a:path extrusionOk="0" h="315542" w="3050021">
                <a:moveTo>
                  <a:pt x="0" y="0"/>
                </a:moveTo>
                <a:lnTo>
                  <a:pt x="3050021" y="0"/>
                </a:lnTo>
                <a:lnTo>
                  <a:pt x="3050021" y="315542"/>
                </a:lnTo>
                <a:lnTo>
                  <a:pt x="0" y="315542"/>
                </a:lnTo>
                <a:close/>
              </a:path>
            </a:pathLst>
          </a:custGeom>
          <a:solidFill>
            <a:srgbClr val="0038FF">
              <a:alpha val="90980"/>
            </a:srgbClr>
          </a:solidFill>
          <a:ln>
            <a:noFill/>
          </a:ln>
        </p:spPr>
      </p:sp>
      <p:sp>
        <p:nvSpPr>
          <p:cNvPr id="154" name="Google Shape;154;p26"/>
          <p:cNvSpPr/>
          <p:nvPr/>
        </p:nvSpPr>
        <p:spPr>
          <a:xfrm>
            <a:off x="0" y="4042495"/>
            <a:ext cx="7849456" cy="674471"/>
          </a:xfrm>
          <a:custGeom>
            <a:rect b="b" l="l" r="r" t="t"/>
            <a:pathLst>
              <a:path extrusionOk="0" h="315542" w="3672260">
                <a:moveTo>
                  <a:pt x="0" y="0"/>
                </a:moveTo>
                <a:lnTo>
                  <a:pt x="3672260" y="0"/>
                </a:lnTo>
                <a:lnTo>
                  <a:pt x="3672260" y="315542"/>
                </a:lnTo>
                <a:lnTo>
                  <a:pt x="0" y="315542"/>
                </a:lnTo>
                <a:close/>
              </a:path>
            </a:pathLst>
          </a:custGeom>
          <a:solidFill>
            <a:srgbClr val="0038FF">
              <a:alpha val="90980"/>
            </a:srgbClr>
          </a:solidFill>
          <a:ln>
            <a:noFill/>
          </a:ln>
        </p:spPr>
      </p:sp>
      <p:sp>
        <p:nvSpPr>
          <p:cNvPr id="155" name="Google Shape;155;p26"/>
          <p:cNvSpPr txBox="1"/>
          <p:nvPr/>
        </p:nvSpPr>
        <p:spPr>
          <a:xfrm>
            <a:off x="785531" y="514350"/>
            <a:ext cx="7874700" cy="20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GB" sz="6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THE DARK WEB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GB" sz="6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IS A SCARY PLACE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104825" y="3308221"/>
            <a:ext cx="61596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GB" sz="3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Let us keep your staff out of it.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6"/>
          <p:cNvSpPr txBox="1"/>
          <p:nvPr/>
        </p:nvSpPr>
        <p:spPr>
          <a:xfrm>
            <a:off x="466637" y="4137486"/>
            <a:ext cx="71814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>
                <a:solidFill>
                  <a:srgbClr val="FEFEFE"/>
                </a:solidFill>
                <a:latin typeface="Arvo"/>
                <a:ea typeface="Arvo"/>
                <a:cs typeface="Arvo"/>
                <a:sym typeface="Arvo"/>
              </a:rPr>
              <a:t>Get a </a:t>
            </a:r>
            <a:r>
              <a:rPr b="0" i="0" lang="en-GB" sz="3000" u="none" cap="none" strike="noStrike">
                <a:solidFill>
                  <a:srgbClr val="FEFEFE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b="1" i="0" lang="en-GB" sz="3000" u="sng" cap="none" strike="noStrike">
                <a:solidFill>
                  <a:srgbClr val="FEFEFE"/>
                </a:solidFill>
                <a:latin typeface="Arvo"/>
                <a:ea typeface="Arvo"/>
                <a:cs typeface="Arvo"/>
                <a:sym typeface="Arvo"/>
              </a:rPr>
              <a:t>free dark web scan</a:t>
            </a:r>
            <a:r>
              <a:rPr b="0" i="0" lang="en-GB" sz="3000" u="none" cap="none" strike="noStrike">
                <a:solidFill>
                  <a:srgbClr val="FEFEFE"/>
                </a:solidFill>
                <a:latin typeface="Arvo"/>
                <a:ea typeface="Arvo"/>
                <a:cs typeface="Arvo"/>
                <a:sym typeface="Arvo"/>
              </a:rPr>
              <a:t> today.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/>
          <p:nvPr/>
        </p:nvSpPr>
        <p:spPr>
          <a:xfrm rot="-395248">
            <a:off x="4121747" y="-563661"/>
            <a:ext cx="5444339" cy="6284359"/>
          </a:xfrm>
          <a:custGeom>
            <a:rect b="b" l="l" r="r" t="t"/>
            <a:pathLst>
              <a:path extrusionOk="0" h="3168969" w="2745378">
                <a:moveTo>
                  <a:pt x="0" y="0"/>
                </a:moveTo>
                <a:lnTo>
                  <a:pt x="2745378" y="0"/>
                </a:lnTo>
                <a:lnTo>
                  <a:pt x="2745378" y="3168969"/>
                </a:lnTo>
                <a:lnTo>
                  <a:pt x="0" y="3168969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pic>
        <p:nvPicPr>
          <p:cNvPr id="337" name="Google Shape;337;p44"/>
          <p:cNvPicPr preferRelativeResize="0"/>
          <p:nvPr/>
        </p:nvPicPr>
        <p:blipFill rotWithShape="1">
          <a:blip r:embed="rId4">
            <a:alphaModFix amt="10000"/>
          </a:blip>
          <a:srcRect b="0" l="0" r="0" t="0"/>
          <a:stretch/>
        </p:blipFill>
        <p:spPr>
          <a:xfrm>
            <a:off x="7439917" y="269749"/>
            <a:ext cx="1189733" cy="108040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4"/>
          <p:cNvSpPr txBox="1"/>
          <p:nvPr/>
        </p:nvSpPr>
        <p:spPr>
          <a:xfrm>
            <a:off x="4660582" y="1852512"/>
            <a:ext cx="4902300" cy="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b="0" i="0" lang="en-GB" sz="6300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1.16 Billion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44"/>
          <p:cNvSpPr txBox="1"/>
          <p:nvPr/>
        </p:nvSpPr>
        <p:spPr>
          <a:xfrm>
            <a:off x="4727864" y="790902"/>
            <a:ext cx="3901800" cy="7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In 2019, a monster data breach containing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44"/>
          <p:cNvSpPr txBox="1"/>
          <p:nvPr/>
        </p:nvSpPr>
        <p:spPr>
          <a:xfrm>
            <a:off x="4727864" y="2965242"/>
            <a:ext cx="3901800" cy="11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emails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 and </a:t>
            </a:r>
            <a:r>
              <a:rPr b="1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passwords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 was discovered... one of the </a:t>
            </a:r>
            <a:r>
              <a:rPr b="1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largest ever found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5"/>
          <p:cNvSpPr/>
          <p:nvPr/>
        </p:nvSpPr>
        <p:spPr>
          <a:xfrm>
            <a:off x="4389120" y="0"/>
            <a:ext cx="4888538" cy="5195234"/>
          </a:xfrm>
          <a:custGeom>
            <a:rect b="b" l="l" r="r" t="t"/>
            <a:pathLst>
              <a:path extrusionOk="0" h="2568719" w="2417077">
                <a:moveTo>
                  <a:pt x="0" y="0"/>
                </a:moveTo>
                <a:lnTo>
                  <a:pt x="2417077" y="0"/>
                </a:lnTo>
                <a:lnTo>
                  <a:pt x="2417077" y="2568719"/>
                </a:lnTo>
                <a:lnTo>
                  <a:pt x="0" y="2568719"/>
                </a:lnTo>
                <a:close/>
              </a:path>
            </a:pathLst>
          </a:custGeom>
          <a:solidFill>
            <a:srgbClr val="FFFFFF">
              <a:alpha val="90980"/>
            </a:srgbClr>
          </a:solidFill>
          <a:ln>
            <a:noFill/>
          </a:ln>
        </p:spPr>
      </p:sp>
      <p:sp>
        <p:nvSpPr>
          <p:cNvPr id="346" name="Google Shape;346;p45"/>
          <p:cNvSpPr txBox="1"/>
          <p:nvPr/>
        </p:nvSpPr>
        <p:spPr>
          <a:xfrm>
            <a:off x="4966941" y="905083"/>
            <a:ext cx="34773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The average cost of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a </a:t>
            </a:r>
            <a:r>
              <a:rPr b="1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data breach</a:t>
            </a: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is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45"/>
          <p:cNvSpPr txBox="1"/>
          <p:nvPr/>
        </p:nvSpPr>
        <p:spPr>
          <a:xfrm>
            <a:off x="4966941" y="1996922"/>
            <a:ext cx="39648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b="0" i="0" lang="en-GB" sz="7500" u="none" cap="none" strike="noStrike">
                <a:solidFill>
                  <a:srgbClr val="0038FF"/>
                </a:solidFill>
                <a:latin typeface="Lato Black"/>
                <a:ea typeface="Lato Black"/>
                <a:cs typeface="Lato Black"/>
                <a:sym typeface="Lato Black"/>
              </a:rPr>
              <a:t>$3.92M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45"/>
          <p:cNvSpPr txBox="1"/>
          <p:nvPr/>
        </p:nvSpPr>
        <p:spPr>
          <a:xfrm>
            <a:off x="4966941" y="3202568"/>
            <a:ext cx="3477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as of </a:t>
            </a:r>
            <a:r>
              <a:rPr b="1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2019</a:t>
            </a: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5"/>
          <p:cNvSpPr/>
          <p:nvPr/>
        </p:nvSpPr>
        <p:spPr>
          <a:xfrm>
            <a:off x="4966941" y="4011613"/>
            <a:ext cx="538355" cy="27067"/>
          </a:xfrm>
          <a:custGeom>
            <a:rect b="b" l="l" r="r" t="t"/>
            <a:pathLst>
              <a:path extrusionOk="0" h="69850" w="1389303">
                <a:moveTo>
                  <a:pt x="1098473" y="0"/>
                </a:moveTo>
                <a:lnTo>
                  <a:pt x="0" y="0"/>
                </a:lnTo>
                <a:lnTo>
                  <a:pt x="0" y="69850"/>
                </a:lnTo>
                <a:lnTo>
                  <a:pt x="1389303" y="69850"/>
                </a:lnTo>
                <a:lnTo>
                  <a:pt x="1389303" y="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46"/>
          <p:cNvPicPr preferRelativeResize="0"/>
          <p:nvPr/>
        </p:nvPicPr>
        <p:blipFill rotWithShape="1">
          <a:blip r:embed="rId3">
            <a:alphaModFix/>
          </a:blip>
          <a:srcRect b="5749" l="0" r="4388" t="2406"/>
          <a:stretch/>
        </p:blipFill>
        <p:spPr>
          <a:xfrm>
            <a:off x="1122124" y="0"/>
            <a:ext cx="8021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6"/>
          <p:cNvSpPr/>
          <p:nvPr/>
        </p:nvSpPr>
        <p:spPr>
          <a:xfrm>
            <a:off x="-683892" y="-637023"/>
            <a:ext cx="5520869" cy="7272332"/>
          </a:xfrm>
          <a:custGeom>
            <a:rect b="b" l="l" r="r" t="t"/>
            <a:pathLst>
              <a:path extrusionOk="0" h="3382480" w="2567846">
                <a:moveTo>
                  <a:pt x="0" y="0"/>
                </a:moveTo>
                <a:lnTo>
                  <a:pt x="2567846" y="0"/>
                </a:lnTo>
                <a:lnTo>
                  <a:pt x="2567846" y="3382480"/>
                </a:lnTo>
                <a:lnTo>
                  <a:pt x="0" y="338248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grpSp>
        <p:nvGrpSpPr>
          <p:cNvPr id="356" name="Google Shape;356;p46"/>
          <p:cNvGrpSpPr/>
          <p:nvPr/>
        </p:nvGrpSpPr>
        <p:grpSpPr>
          <a:xfrm>
            <a:off x="514350" y="925717"/>
            <a:ext cx="3683025" cy="3288532"/>
            <a:chOff x="0" y="-9525"/>
            <a:chExt cx="9821400" cy="8769418"/>
          </a:xfrm>
        </p:grpSpPr>
        <p:sp>
          <p:nvSpPr>
            <p:cNvPr id="357" name="Google Shape;357;p46"/>
            <p:cNvSpPr txBox="1"/>
            <p:nvPr/>
          </p:nvSpPr>
          <p:spPr>
            <a:xfrm>
              <a:off x="0" y="-9525"/>
              <a:ext cx="9821400" cy="446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0"/>
                <a:buFont typeface="Arial"/>
                <a:buNone/>
              </a:pPr>
              <a:r>
                <a:rPr b="1" i="0" lang="en-GB" sz="110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78%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6"/>
            <p:cNvSpPr txBox="1"/>
            <p:nvPr/>
          </p:nvSpPr>
          <p:spPr>
            <a:xfrm>
              <a:off x="0" y="4708993"/>
              <a:ext cx="9821400" cy="40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of employees are aware of the risks of suspicious links in emails, </a:t>
              </a:r>
              <a:r>
                <a:rPr b="1" i="0" lang="en-GB" sz="20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but click the link anyway</a:t>
              </a:r>
              <a:r>
                <a:rPr b="0" i="0" lang="en-GB" sz="20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.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9" name="Google Shape;359;p46"/>
          <p:cNvPicPr preferRelativeResize="0"/>
          <p:nvPr/>
        </p:nvPicPr>
        <p:blipFill rotWithShape="1">
          <a:blip r:embed="rId4">
            <a:alphaModFix amt="12000"/>
          </a:blip>
          <a:srcRect b="0" l="0" r="0" t="0"/>
          <a:stretch/>
        </p:blipFill>
        <p:spPr>
          <a:xfrm>
            <a:off x="3382267" y="213343"/>
            <a:ext cx="1189733" cy="108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"/>
          <p:cNvSpPr/>
          <p:nvPr/>
        </p:nvSpPr>
        <p:spPr>
          <a:xfrm>
            <a:off x="4214834" y="-43296"/>
            <a:ext cx="5122954" cy="5190128"/>
          </a:xfrm>
          <a:custGeom>
            <a:rect b="b" l="l" r="r" t="t"/>
            <a:pathLst>
              <a:path extrusionOk="0" h="2617971" w="2584088">
                <a:moveTo>
                  <a:pt x="0" y="0"/>
                </a:moveTo>
                <a:lnTo>
                  <a:pt x="2584088" y="0"/>
                </a:lnTo>
                <a:lnTo>
                  <a:pt x="2584088" y="2617971"/>
                </a:lnTo>
                <a:lnTo>
                  <a:pt x="0" y="26179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65" name="Google Shape;365;p47"/>
          <p:cNvSpPr txBox="1"/>
          <p:nvPr/>
        </p:nvSpPr>
        <p:spPr>
          <a:xfrm>
            <a:off x="4686300" y="1077504"/>
            <a:ext cx="39018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Between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2018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and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2023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,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47"/>
          <p:cNvSpPr txBox="1"/>
          <p:nvPr/>
        </p:nvSpPr>
        <p:spPr>
          <a:xfrm>
            <a:off x="4686300" y="1636447"/>
            <a:ext cx="4902300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GB" sz="6500" u="none" cap="none" strike="noStrike">
                <a:solidFill>
                  <a:srgbClr val="0038FF"/>
                </a:solidFill>
                <a:latin typeface="Lato Black"/>
                <a:ea typeface="Lato Black"/>
                <a:cs typeface="Lato Black"/>
                <a:sym typeface="Lato Black"/>
              </a:rPr>
              <a:t>146 Billion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47"/>
          <p:cNvSpPr txBox="1"/>
          <p:nvPr/>
        </p:nvSpPr>
        <p:spPr>
          <a:xfrm>
            <a:off x="4686300" y="2622889"/>
            <a:ext cx="39018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records will be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exposed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in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data breaches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7"/>
          <p:cNvSpPr/>
          <p:nvPr/>
        </p:nvSpPr>
        <p:spPr>
          <a:xfrm>
            <a:off x="4686300" y="3848271"/>
            <a:ext cx="844394" cy="27067"/>
          </a:xfrm>
          <a:custGeom>
            <a:rect b="b" l="l" r="r" t="t"/>
            <a:pathLst>
              <a:path extrusionOk="0" h="69850" w="2179081">
                <a:moveTo>
                  <a:pt x="1888251" y="0"/>
                </a:moveTo>
                <a:lnTo>
                  <a:pt x="0" y="0"/>
                </a:lnTo>
                <a:lnTo>
                  <a:pt x="0" y="69850"/>
                </a:lnTo>
                <a:lnTo>
                  <a:pt x="2179081" y="69850"/>
                </a:lnTo>
                <a:lnTo>
                  <a:pt x="2179081" y="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pic>
        <p:nvPicPr>
          <p:cNvPr id="369" name="Google Shape;369;p47"/>
          <p:cNvPicPr preferRelativeResize="0"/>
          <p:nvPr/>
        </p:nvPicPr>
        <p:blipFill rotWithShape="1">
          <a:blip r:embed="rId3">
            <a:alphaModFix/>
          </a:blip>
          <a:srcRect b="5146" l="3947" r="49443" t="8927"/>
          <a:stretch/>
        </p:blipFill>
        <p:spPr>
          <a:xfrm>
            <a:off x="0" y="-43296"/>
            <a:ext cx="4214831" cy="518679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7"/>
          <p:cNvSpPr/>
          <p:nvPr/>
        </p:nvSpPr>
        <p:spPr>
          <a:xfrm>
            <a:off x="4214834" y="0"/>
            <a:ext cx="4932333" cy="5146804"/>
          </a:xfrm>
          <a:custGeom>
            <a:rect b="b" l="l" r="r" t="t"/>
            <a:pathLst>
              <a:path extrusionOk="0" h="2596118" w="2487936">
                <a:moveTo>
                  <a:pt x="0" y="0"/>
                </a:moveTo>
                <a:lnTo>
                  <a:pt x="2487936" y="0"/>
                </a:lnTo>
                <a:lnTo>
                  <a:pt x="2487936" y="2596118"/>
                </a:lnTo>
                <a:lnTo>
                  <a:pt x="0" y="259611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71" name="Google Shape;371;p47"/>
          <p:cNvSpPr txBox="1"/>
          <p:nvPr/>
        </p:nvSpPr>
        <p:spPr>
          <a:xfrm>
            <a:off x="4781550" y="1172754"/>
            <a:ext cx="39018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Between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2018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and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2023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,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7"/>
          <p:cNvSpPr txBox="1"/>
          <p:nvPr/>
        </p:nvSpPr>
        <p:spPr>
          <a:xfrm>
            <a:off x="4781550" y="1731697"/>
            <a:ext cx="4902300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GB" sz="6500" u="none" cap="none" strike="noStrike">
                <a:solidFill>
                  <a:srgbClr val="0038FF"/>
                </a:solidFill>
                <a:latin typeface="Lato Black"/>
                <a:ea typeface="Lato Black"/>
                <a:cs typeface="Lato Black"/>
                <a:sym typeface="Lato Black"/>
              </a:rPr>
              <a:t>146 Billion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7"/>
          <p:cNvSpPr txBox="1"/>
          <p:nvPr/>
        </p:nvSpPr>
        <p:spPr>
          <a:xfrm>
            <a:off x="4781550" y="2718139"/>
            <a:ext cx="39018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records will be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exposed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in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data breaches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47"/>
          <p:cNvPicPr preferRelativeResize="0"/>
          <p:nvPr/>
        </p:nvPicPr>
        <p:blipFill rotWithShape="1">
          <a:blip r:embed="rId4">
            <a:alphaModFix amt="10000"/>
          </a:blip>
          <a:srcRect b="0" l="0" r="0" t="0"/>
          <a:stretch/>
        </p:blipFill>
        <p:spPr>
          <a:xfrm rot="6341859">
            <a:off x="7429808" y="3726824"/>
            <a:ext cx="1189733" cy="108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0061" y="0"/>
            <a:ext cx="7746171" cy="517057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8"/>
          <p:cNvSpPr/>
          <p:nvPr/>
        </p:nvSpPr>
        <p:spPr>
          <a:xfrm rot="1280619">
            <a:off x="-845783" y="-1277136"/>
            <a:ext cx="5520757" cy="7272185"/>
          </a:xfrm>
          <a:custGeom>
            <a:rect b="b" l="l" r="r" t="t"/>
            <a:pathLst>
              <a:path extrusionOk="0" h="3382480" w="2567846">
                <a:moveTo>
                  <a:pt x="0" y="0"/>
                </a:moveTo>
                <a:lnTo>
                  <a:pt x="2567846" y="0"/>
                </a:lnTo>
                <a:lnTo>
                  <a:pt x="2567846" y="3382480"/>
                </a:lnTo>
                <a:lnTo>
                  <a:pt x="0" y="338248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sp>
        <p:nvSpPr>
          <p:cNvPr id="381" name="Google Shape;381;p48"/>
          <p:cNvSpPr txBox="1"/>
          <p:nvPr/>
        </p:nvSpPr>
        <p:spPr>
          <a:xfrm>
            <a:off x="595478" y="1481198"/>
            <a:ext cx="3683100" cy="17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1" i="0" lang="en-GB" sz="11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70%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8"/>
          <p:cNvSpPr txBox="1"/>
          <p:nvPr/>
        </p:nvSpPr>
        <p:spPr>
          <a:xfrm>
            <a:off x="595478" y="3155997"/>
            <a:ext cx="3423600" cy="12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when businesses invest in </a:t>
            </a:r>
            <a:r>
              <a:rPr b="1" i="0" lang="en-GB" sz="2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cyber security awareness training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8"/>
          <p:cNvSpPr txBox="1"/>
          <p:nvPr/>
        </p:nvSpPr>
        <p:spPr>
          <a:xfrm>
            <a:off x="595478" y="438150"/>
            <a:ext cx="3683100" cy="8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49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Security-related risks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are </a:t>
            </a:r>
            <a:r>
              <a:rPr b="1" i="0" lang="en-GB" sz="2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reduced</a:t>
            </a:r>
            <a:r>
              <a:rPr b="0" i="0" lang="en-GB" sz="2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 by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48"/>
          <p:cNvPicPr preferRelativeResize="0"/>
          <p:nvPr/>
        </p:nvPicPr>
        <p:blipFill rotWithShape="1">
          <a:blip r:embed="rId4">
            <a:alphaModFix amt="12000"/>
          </a:blip>
          <a:srcRect b="0" l="0" r="0" t="0"/>
          <a:stretch/>
        </p:blipFill>
        <p:spPr>
          <a:xfrm rot="-831458">
            <a:off x="3843784" y="1278673"/>
            <a:ext cx="1189733" cy="108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9"/>
          <p:cNvSpPr/>
          <p:nvPr/>
        </p:nvSpPr>
        <p:spPr>
          <a:xfrm rot="-622938">
            <a:off x="-522793" y="-425689"/>
            <a:ext cx="5160425" cy="6872560"/>
          </a:xfrm>
          <a:custGeom>
            <a:rect b="b" l="l" r="r" t="t"/>
            <a:pathLst>
              <a:path extrusionOk="0" h="3196235" w="2399969">
                <a:moveTo>
                  <a:pt x="0" y="0"/>
                </a:moveTo>
                <a:lnTo>
                  <a:pt x="2399969" y="0"/>
                </a:lnTo>
                <a:lnTo>
                  <a:pt x="2399969" y="3196235"/>
                </a:lnTo>
                <a:lnTo>
                  <a:pt x="0" y="3196235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grpSp>
        <p:nvGrpSpPr>
          <p:cNvPr id="390" name="Google Shape;390;p49"/>
          <p:cNvGrpSpPr/>
          <p:nvPr/>
        </p:nvGrpSpPr>
        <p:grpSpPr>
          <a:xfrm>
            <a:off x="514350" y="1164753"/>
            <a:ext cx="3856275" cy="2814044"/>
            <a:chOff x="0" y="0"/>
            <a:chExt cx="10283400" cy="7504117"/>
          </a:xfrm>
        </p:grpSpPr>
        <p:sp>
          <p:nvSpPr>
            <p:cNvPr id="391" name="Google Shape;391;p49"/>
            <p:cNvSpPr txBox="1"/>
            <p:nvPr/>
          </p:nvSpPr>
          <p:spPr>
            <a:xfrm>
              <a:off x="0" y="0"/>
              <a:ext cx="10283400" cy="43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700"/>
                <a:buFont typeface="Arial"/>
                <a:buNone/>
              </a:pPr>
              <a:r>
                <a:rPr b="1" i="0" lang="en-GB" sz="107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52%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9"/>
            <p:cNvSpPr txBox="1"/>
            <p:nvPr/>
          </p:nvSpPr>
          <p:spPr>
            <a:xfrm>
              <a:off x="0" y="4630417"/>
              <a:ext cx="10283400" cy="287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en-GB" sz="19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of business leaders </a:t>
              </a:r>
              <a:r>
                <a:rPr b="1" i="0" lang="en-GB" sz="19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don't know what to do</a:t>
              </a:r>
              <a:r>
                <a:rPr b="0" i="0" lang="en-GB" sz="19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 in the event of a cyber security incident.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93" name="Google Shape;393;p49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2886920" y="159017"/>
            <a:ext cx="1189733" cy="108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50"/>
          <p:cNvPicPr preferRelativeResize="0"/>
          <p:nvPr/>
        </p:nvPicPr>
        <p:blipFill rotWithShape="1">
          <a:blip r:embed="rId3">
            <a:alphaModFix/>
          </a:blip>
          <a:srcRect b="0" l="4449" r="38069" t="0"/>
          <a:stretch/>
        </p:blipFill>
        <p:spPr>
          <a:xfrm>
            <a:off x="0" y="0"/>
            <a:ext cx="443733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0"/>
          <p:cNvSpPr/>
          <p:nvPr/>
        </p:nvSpPr>
        <p:spPr>
          <a:xfrm rot="-622938">
            <a:off x="3858786" y="-1195453"/>
            <a:ext cx="5888936" cy="6935746"/>
          </a:xfrm>
          <a:custGeom>
            <a:rect b="b" l="l" r="r" t="t"/>
            <a:pathLst>
              <a:path extrusionOk="0" h="3225621" w="2738779">
                <a:moveTo>
                  <a:pt x="0" y="0"/>
                </a:moveTo>
                <a:lnTo>
                  <a:pt x="2738779" y="0"/>
                </a:lnTo>
                <a:lnTo>
                  <a:pt x="2738779" y="3225621"/>
                </a:lnTo>
                <a:lnTo>
                  <a:pt x="0" y="3225621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grpSp>
        <p:nvGrpSpPr>
          <p:cNvPr id="400" name="Google Shape;400;p50"/>
          <p:cNvGrpSpPr/>
          <p:nvPr/>
        </p:nvGrpSpPr>
        <p:grpSpPr>
          <a:xfrm>
            <a:off x="4572000" y="570872"/>
            <a:ext cx="4179375" cy="3666765"/>
            <a:chOff x="0" y="0"/>
            <a:chExt cx="11145000" cy="9778041"/>
          </a:xfrm>
        </p:grpSpPr>
        <p:sp>
          <p:nvSpPr>
            <p:cNvPr id="401" name="Google Shape;401;p50"/>
            <p:cNvSpPr txBox="1"/>
            <p:nvPr/>
          </p:nvSpPr>
          <p:spPr>
            <a:xfrm>
              <a:off x="0" y="0"/>
              <a:ext cx="11145000" cy="50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00"/>
                <a:buFont typeface="Arial"/>
                <a:buNone/>
              </a:pPr>
              <a:r>
                <a:rPr b="1" i="0" lang="en-GB" sz="124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65%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50"/>
            <p:cNvSpPr txBox="1"/>
            <p:nvPr/>
          </p:nvSpPr>
          <p:spPr>
            <a:xfrm>
              <a:off x="0" y="5332041"/>
              <a:ext cx="11145000" cy="444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501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0" i="0" lang="en-GB" sz="22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of all known groups carrying out targeted cyber attacks, use </a:t>
              </a:r>
              <a:r>
                <a:rPr b="1" i="0" lang="en-GB" sz="22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spear phishing</a:t>
              </a:r>
              <a:r>
                <a:rPr b="0" i="0" lang="en-GB" sz="22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 as the primary infection vector.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3" name="Google Shape;403;p50"/>
          <p:cNvPicPr preferRelativeResize="0"/>
          <p:nvPr/>
        </p:nvPicPr>
        <p:blipFill rotWithShape="1">
          <a:blip r:embed="rId4">
            <a:alphaModFix amt="12000"/>
          </a:blip>
          <a:srcRect b="0" l="0" r="0" t="0"/>
          <a:stretch/>
        </p:blipFill>
        <p:spPr>
          <a:xfrm rot="6518168">
            <a:off x="7816640" y="521159"/>
            <a:ext cx="1062313" cy="964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51"/>
          <p:cNvPicPr preferRelativeResize="0"/>
          <p:nvPr/>
        </p:nvPicPr>
        <p:blipFill rotWithShape="1">
          <a:blip r:embed="rId3">
            <a:alphaModFix/>
          </a:blip>
          <a:srcRect b="143" l="10176" r="0" t="10033"/>
          <a:stretch/>
        </p:blipFill>
        <p:spPr>
          <a:xfrm>
            <a:off x="-523355" y="0"/>
            <a:ext cx="9310963" cy="523699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1"/>
          <p:cNvSpPr/>
          <p:nvPr/>
        </p:nvSpPr>
        <p:spPr>
          <a:xfrm>
            <a:off x="4572000" y="0"/>
            <a:ext cx="4572070" cy="5143578"/>
          </a:xfrm>
          <a:custGeom>
            <a:rect b="b" l="l" r="r" t="t"/>
            <a:pathLst>
              <a:path extrusionOk="0" h="2392362" w="2126544">
                <a:moveTo>
                  <a:pt x="0" y="0"/>
                </a:moveTo>
                <a:lnTo>
                  <a:pt x="2126544" y="0"/>
                </a:lnTo>
                <a:lnTo>
                  <a:pt x="2126544" y="2392362"/>
                </a:lnTo>
                <a:lnTo>
                  <a:pt x="0" y="2392362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grpSp>
        <p:nvGrpSpPr>
          <p:cNvPr id="410" name="Google Shape;410;p51"/>
          <p:cNvGrpSpPr/>
          <p:nvPr/>
        </p:nvGrpSpPr>
        <p:grpSpPr>
          <a:xfrm>
            <a:off x="4946576" y="692984"/>
            <a:ext cx="3841087" cy="3435297"/>
            <a:chOff x="0" y="0"/>
            <a:chExt cx="10242900" cy="9160792"/>
          </a:xfrm>
        </p:grpSpPr>
        <p:sp>
          <p:nvSpPr>
            <p:cNvPr id="411" name="Google Shape;411;p51"/>
            <p:cNvSpPr txBox="1"/>
            <p:nvPr/>
          </p:nvSpPr>
          <p:spPr>
            <a:xfrm>
              <a:off x="0" y="0"/>
              <a:ext cx="10242900" cy="467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500"/>
                <a:buFont typeface="Arial"/>
                <a:buNone/>
              </a:pPr>
              <a:r>
                <a:rPr b="1" i="0" lang="en-GB" sz="115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45%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51"/>
            <p:cNvSpPr txBox="1"/>
            <p:nvPr/>
          </p:nvSpPr>
          <p:spPr>
            <a:xfrm>
              <a:off x="0" y="4991092"/>
              <a:ext cx="10242900" cy="416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99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GB" sz="23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of employees </a:t>
              </a:r>
              <a:r>
                <a:rPr b="1" i="0" lang="en-GB" sz="23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receive no</a:t>
              </a:r>
              <a:r>
                <a:rPr b="0" i="0" lang="en-GB" sz="23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 cyber security awareness training from their employer.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3" name="Google Shape;413;p51"/>
          <p:cNvPicPr preferRelativeResize="0"/>
          <p:nvPr/>
        </p:nvPicPr>
        <p:blipFill rotWithShape="1">
          <a:blip r:embed="rId4">
            <a:alphaModFix amt="12000"/>
          </a:blip>
          <a:srcRect b="0" l="0" r="0" t="0"/>
          <a:stretch/>
        </p:blipFill>
        <p:spPr>
          <a:xfrm>
            <a:off x="7649119" y="175243"/>
            <a:ext cx="1189733" cy="108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/>
          <p:nvPr/>
        </p:nvSpPr>
        <p:spPr>
          <a:xfrm>
            <a:off x="0" y="3378423"/>
            <a:ext cx="5136802" cy="1865553"/>
          </a:xfrm>
          <a:custGeom>
            <a:rect b="b" l="l" r="r" t="t"/>
            <a:pathLst>
              <a:path extrusionOk="0" h="1197787" w="3298107">
                <a:moveTo>
                  <a:pt x="0" y="0"/>
                </a:moveTo>
                <a:lnTo>
                  <a:pt x="3298107" y="0"/>
                </a:lnTo>
                <a:lnTo>
                  <a:pt x="3298107" y="1197787"/>
                </a:lnTo>
                <a:lnTo>
                  <a:pt x="0" y="119778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3" name="Google Shape;163;p27"/>
          <p:cNvSpPr/>
          <p:nvPr/>
        </p:nvSpPr>
        <p:spPr>
          <a:xfrm>
            <a:off x="-81691" y="-97974"/>
            <a:ext cx="5218461" cy="3625710"/>
          </a:xfrm>
          <a:custGeom>
            <a:rect b="b" l="l" r="r" t="t"/>
            <a:pathLst>
              <a:path extrusionOk="0" h="2327904" w="3350537">
                <a:moveTo>
                  <a:pt x="0" y="0"/>
                </a:moveTo>
                <a:lnTo>
                  <a:pt x="3350537" y="0"/>
                </a:lnTo>
                <a:lnTo>
                  <a:pt x="3350537" y="2327904"/>
                </a:lnTo>
                <a:lnTo>
                  <a:pt x="0" y="2327904"/>
                </a:lnTo>
                <a:close/>
              </a:path>
            </a:pathLst>
          </a:custGeom>
          <a:solidFill>
            <a:srgbClr val="32363B"/>
          </a:solidFill>
          <a:ln>
            <a:noFill/>
          </a:ln>
        </p:spPr>
      </p:sp>
      <p:sp>
        <p:nvSpPr>
          <p:cNvPr id="164" name="Google Shape;164;p27"/>
          <p:cNvSpPr txBox="1"/>
          <p:nvPr/>
        </p:nvSpPr>
        <p:spPr>
          <a:xfrm>
            <a:off x="499375" y="589750"/>
            <a:ext cx="3941400" cy="26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en-GB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How long would it take a cyber criminal to breach your business?</a:t>
            </a:r>
            <a:endParaRPr b="1" i="0" sz="9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5" name="Google Shape;165;p27"/>
          <p:cNvSpPr txBox="1"/>
          <p:nvPr/>
        </p:nvSpPr>
        <p:spPr>
          <a:xfrm>
            <a:off x="887900" y="4096983"/>
            <a:ext cx="39414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-GB" sz="2700">
                <a:solidFill>
                  <a:srgbClr val="32363B"/>
                </a:solidFill>
                <a:latin typeface="Arvo"/>
                <a:ea typeface="Arvo"/>
                <a:cs typeface="Arvo"/>
                <a:sym typeface="Arvo"/>
              </a:rPr>
              <a:t>Find out today.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7"/>
          <p:cNvSpPr/>
          <p:nvPr/>
        </p:nvSpPr>
        <p:spPr>
          <a:xfrm rot="-8100000">
            <a:off x="390871" y="4185952"/>
            <a:ext cx="246957" cy="246562"/>
          </a:xfrm>
          <a:custGeom>
            <a:rect b="b" l="l" r="r" t="t"/>
            <a:pathLst>
              <a:path extrusionOk="0" h="6339840" w="635000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lnTo>
                  <a:pt x="6350000" y="6339840"/>
                </a:lnTo>
                <a:close/>
              </a:path>
            </a:pathLst>
          </a:custGeom>
          <a:solidFill>
            <a:srgbClr val="000927"/>
          </a:solidFill>
          <a:ln>
            <a:noFill/>
          </a:ln>
        </p:spPr>
      </p:sp>
      <p:sp>
        <p:nvSpPr>
          <p:cNvPr id="167" name="Google Shape;167;p27"/>
          <p:cNvSpPr/>
          <p:nvPr/>
        </p:nvSpPr>
        <p:spPr>
          <a:xfrm>
            <a:off x="2589421" y="4572461"/>
            <a:ext cx="538355" cy="27067"/>
          </a:xfrm>
          <a:custGeom>
            <a:rect b="b" l="l" r="r" t="t"/>
            <a:pathLst>
              <a:path extrusionOk="0" h="69850" w="1389303">
                <a:moveTo>
                  <a:pt x="1098473" y="0"/>
                </a:moveTo>
                <a:lnTo>
                  <a:pt x="0" y="0"/>
                </a:lnTo>
                <a:lnTo>
                  <a:pt x="0" y="69850"/>
                </a:lnTo>
                <a:lnTo>
                  <a:pt x="1389303" y="69850"/>
                </a:lnTo>
                <a:lnTo>
                  <a:pt x="1389303" y="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/>
          <p:nvPr/>
        </p:nvSpPr>
        <p:spPr>
          <a:xfrm>
            <a:off x="4546600" y="0"/>
            <a:ext cx="4762773" cy="5276323"/>
          </a:xfrm>
          <a:custGeom>
            <a:rect b="b" l="l" r="r" t="t"/>
            <a:pathLst>
              <a:path extrusionOk="0" h="2911075" w="2627737">
                <a:moveTo>
                  <a:pt x="0" y="0"/>
                </a:moveTo>
                <a:lnTo>
                  <a:pt x="2627737" y="0"/>
                </a:lnTo>
                <a:lnTo>
                  <a:pt x="2627737" y="2911075"/>
                </a:lnTo>
                <a:lnTo>
                  <a:pt x="0" y="2911075"/>
                </a:lnTo>
                <a:close/>
              </a:path>
            </a:pathLst>
          </a:custGeom>
          <a:solidFill>
            <a:srgbClr val="FFFFFF">
              <a:alpha val="90980"/>
            </a:srgbClr>
          </a:solidFill>
          <a:ln>
            <a:noFill/>
          </a:ln>
        </p:spPr>
      </p:sp>
      <p:sp>
        <p:nvSpPr>
          <p:cNvPr id="173" name="Google Shape;173;p28"/>
          <p:cNvSpPr/>
          <p:nvPr/>
        </p:nvSpPr>
        <p:spPr>
          <a:xfrm>
            <a:off x="0" y="0"/>
            <a:ext cx="4572261" cy="5143795"/>
          </a:xfrm>
          <a:custGeom>
            <a:rect b="b" l="l" r="r" t="t"/>
            <a:pathLst>
              <a:path extrusionOk="0" h="2837956" w="2522627">
                <a:moveTo>
                  <a:pt x="0" y="0"/>
                </a:moveTo>
                <a:lnTo>
                  <a:pt x="2522627" y="0"/>
                </a:lnTo>
                <a:lnTo>
                  <a:pt x="2522627" y="2837956"/>
                </a:lnTo>
                <a:lnTo>
                  <a:pt x="0" y="2837956"/>
                </a:lnTo>
                <a:close/>
              </a:path>
            </a:pathLst>
          </a:custGeom>
          <a:solidFill>
            <a:srgbClr val="0038FF">
              <a:alpha val="87840"/>
            </a:srgbClr>
          </a:solidFill>
          <a:ln>
            <a:noFill/>
          </a:ln>
        </p:spPr>
      </p:sp>
      <p:sp>
        <p:nvSpPr>
          <p:cNvPr id="174" name="Google Shape;174;p28"/>
          <p:cNvSpPr/>
          <p:nvPr/>
        </p:nvSpPr>
        <p:spPr>
          <a:xfrm>
            <a:off x="1865513" y="2449707"/>
            <a:ext cx="844394" cy="27067"/>
          </a:xfrm>
          <a:custGeom>
            <a:rect b="b" l="l" r="r" t="t"/>
            <a:pathLst>
              <a:path extrusionOk="0" h="69850" w="2179081">
                <a:moveTo>
                  <a:pt x="1888251" y="0"/>
                </a:moveTo>
                <a:lnTo>
                  <a:pt x="0" y="0"/>
                </a:lnTo>
                <a:lnTo>
                  <a:pt x="0" y="69850"/>
                </a:lnTo>
                <a:lnTo>
                  <a:pt x="2179081" y="69850"/>
                </a:lnTo>
                <a:lnTo>
                  <a:pt x="2179081" y="0"/>
                </a:lnTo>
                <a:close/>
              </a:path>
            </a:pathLst>
          </a:custGeom>
          <a:solidFill>
            <a:srgbClr val="EFF0F2"/>
          </a:solidFill>
          <a:ln>
            <a:noFill/>
          </a:ln>
        </p:spPr>
      </p:sp>
      <p:sp>
        <p:nvSpPr>
          <p:cNvPr id="175" name="Google Shape;175;p28"/>
          <p:cNvSpPr/>
          <p:nvPr/>
        </p:nvSpPr>
        <p:spPr>
          <a:xfrm>
            <a:off x="6437513" y="2449707"/>
            <a:ext cx="844394" cy="27067"/>
          </a:xfrm>
          <a:custGeom>
            <a:rect b="b" l="l" r="r" t="t"/>
            <a:pathLst>
              <a:path extrusionOk="0" h="69850" w="2179081">
                <a:moveTo>
                  <a:pt x="1888251" y="0"/>
                </a:moveTo>
                <a:lnTo>
                  <a:pt x="0" y="0"/>
                </a:lnTo>
                <a:lnTo>
                  <a:pt x="0" y="69850"/>
                </a:lnTo>
                <a:lnTo>
                  <a:pt x="2179081" y="69850"/>
                </a:lnTo>
                <a:lnTo>
                  <a:pt x="2179081" y="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pic>
        <p:nvPicPr>
          <p:cNvPr id="176" name="Google Shape;176;p28"/>
          <p:cNvPicPr preferRelativeResize="0"/>
          <p:nvPr/>
        </p:nvPicPr>
        <p:blipFill rotWithShape="1">
          <a:blip r:embed="rId4">
            <a:alphaModFix amt="8000"/>
          </a:blip>
          <a:srcRect b="0" l="0" r="0" t="0"/>
          <a:stretch/>
        </p:blipFill>
        <p:spPr>
          <a:xfrm rot="6518167">
            <a:off x="4871619" y="484328"/>
            <a:ext cx="918151" cy="83378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8"/>
          <p:cNvSpPr txBox="1"/>
          <p:nvPr/>
        </p:nvSpPr>
        <p:spPr>
          <a:xfrm>
            <a:off x="343506" y="1143712"/>
            <a:ext cx="38850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5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Your employees aren't the weakest link...</a:t>
            </a:r>
            <a:endParaRPr b="1" i="0" sz="7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8" name="Google Shape;178;p28"/>
          <p:cNvSpPr txBox="1"/>
          <p:nvPr/>
        </p:nvSpPr>
        <p:spPr>
          <a:xfrm>
            <a:off x="4915506" y="2838121"/>
            <a:ext cx="3885000" cy="12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500" u="none" cap="none" strike="noStrike">
                <a:solidFill>
                  <a:srgbClr val="414042"/>
                </a:solidFill>
                <a:latin typeface="Proxima Nova"/>
                <a:ea typeface="Proxima Nova"/>
                <a:cs typeface="Proxima Nova"/>
                <a:sym typeface="Proxima Nova"/>
              </a:rPr>
              <a:t>...they're your </a:t>
            </a:r>
            <a:r>
              <a:rPr b="1" i="0" lang="en-GB" sz="2500" u="none" cap="none" strike="noStrike">
                <a:solidFill>
                  <a:srgbClr val="0038FF"/>
                </a:solidFill>
                <a:latin typeface="Proxima Nova"/>
                <a:ea typeface="Proxima Nova"/>
                <a:cs typeface="Proxima Nova"/>
                <a:sym typeface="Proxima Nova"/>
              </a:rPr>
              <a:t>strongest defence </a:t>
            </a:r>
            <a:r>
              <a:rPr b="1" i="0" lang="en-GB" sz="2500" u="none" cap="none" strike="noStrike">
                <a:solidFill>
                  <a:srgbClr val="414042"/>
                </a:solidFill>
                <a:latin typeface="Proxima Nova"/>
                <a:ea typeface="Proxima Nova"/>
                <a:cs typeface="Proxima Nova"/>
                <a:sym typeface="Proxima Nova"/>
              </a:rPr>
              <a:t>against cyber crime.</a:t>
            </a:r>
            <a:endParaRPr b="1" i="0" sz="7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/>
          <p:nvPr/>
        </p:nvSpPr>
        <p:spPr>
          <a:xfrm>
            <a:off x="0" y="0"/>
            <a:ext cx="4797097" cy="5147371"/>
          </a:xfrm>
          <a:custGeom>
            <a:rect b="b" l="l" r="r" t="t"/>
            <a:pathLst>
              <a:path extrusionOk="0" h="3392007" w="3079998">
                <a:moveTo>
                  <a:pt x="0" y="0"/>
                </a:moveTo>
                <a:lnTo>
                  <a:pt x="3079998" y="0"/>
                </a:lnTo>
                <a:lnTo>
                  <a:pt x="3079998" y="3392007"/>
                </a:lnTo>
                <a:lnTo>
                  <a:pt x="0" y="3392007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sp>
        <p:nvSpPr>
          <p:cNvPr id="184" name="Google Shape;184;p29"/>
          <p:cNvSpPr/>
          <p:nvPr/>
        </p:nvSpPr>
        <p:spPr>
          <a:xfrm>
            <a:off x="0" y="0"/>
            <a:ext cx="4742437" cy="3418543"/>
          </a:xfrm>
          <a:custGeom>
            <a:rect b="b" l="l" r="r" t="t"/>
            <a:pathLst>
              <a:path extrusionOk="0" h="2194891" w="3084512">
                <a:moveTo>
                  <a:pt x="0" y="0"/>
                </a:moveTo>
                <a:lnTo>
                  <a:pt x="3084512" y="0"/>
                </a:lnTo>
                <a:lnTo>
                  <a:pt x="3084512" y="2194891"/>
                </a:lnTo>
                <a:lnTo>
                  <a:pt x="0" y="2194891"/>
                </a:lnTo>
                <a:close/>
              </a:path>
            </a:pathLst>
          </a:custGeom>
          <a:solidFill>
            <a:srgbClr val="32363B"/>
          </a:solidFill>
          <a:ln>
            <a:noFill/>
          </a:ln>
        </p:spPr>
      </p:sp>
      <p:pic>
        <p:nvPicPr>
          <p:cNvPr id="185" name="Google Shape;185;p29"/>
          <p:cNvPicPr preferRelativeResize="0"/>
          <p:nvPr/>
        </p:nvPicPr>
        <p:blipFill rotWithShape="1">
          <a:blip r:embed="rId3">
            <a:alphaModFix/>
          </a:blip>
          <a:srcRect b="2309" l="36933" r="3982" t="7827"/>
          <a:stretch/>
        </p:blipFill>
        <p:spPr>
          <a:xfrm>
            <a:off x="4742438" y="0"/>
            <a:ext cx="4401562" cy="514312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/>
          <p:nvPr/>
        </p:nvSpPr>
        <p:spPr>
          <a:xfrm>
            <a:off x="537901" y="735301"/>
            <a:ext cx="3941400" cy="19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Don't let your users become sitting ducks for cyber criminals...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9"/>
          <p:cNvSpPr txBox="1"/>
          <p:nvPr/>
        </p:nvSpPr>
        <p:spPr>
          <a:xfrm>
            <a:off x="887900" y="4096983"/>
            <a:ext cx="39414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GB" sz="27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Chat with us today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9"/>
          <p:cNvSpPr/>
          <p:nvPr/>
        </p:nvSpPr>
        <p:spPr>
          <a:xfrm rot="-8100000">
            <a:off x="390871" y="4185952"/>
            <a:ext cx="246957" cy="246562"/>
          </a:xfrm>
          <a:custGeom>
            <a:rect b="b" l="l" r="r" t="t"/>
            <a:pathLst>
              <a:path extrusionOk="0" h="6339840" w="635000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lnTo>
                  <a:pt x="6350000" y="63398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9" name="Google Shape;189;p29"/>
          <p:cNvSpPr/>
          <p:nvPr/>
        </p:nvSpPr>
        <p:spPr>
          <a:xfrm>
            <a:off x="3217721" y="4617386"/>
            <a:ext cx="538355" cy="27067"/>
          </a:xfrm>
          <a:custGeom>
            <a:rect b="b" l="l" r="r" t="t"/>
            <a:pathLst>
              <a:path extrusionOk="0" h="69850" w="1389303">
                <a:moveTo>
                  <a:pt x="1098473" y="0"/>
                </a:moveTo>
                <a:lnTo>
                  <a:pt x="0" y="0"/>
                </a:lnTo>
                <a:lnTo>
                  <a:pt x="0" y="69850"/>
                </a:lnTo>
                <a:lnTo>
                  <a:pt x="1389303" y="69850"/>
                </a:lnTo>
                <a:lnTo>
                  <a:pt x="13893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0"/>
          <p:cNvPicPr preferRelativeResize="0"/>
          <p:nvPr/>
        </p:nvPicPr>
        <p:blipFill rotWithShape="1">
          <a:blip r:embed="rId3">
            <a:alphaModFix/>
          </a:blip>
          <a:srcRect b="2056" l="41342" r="0" t="0"/>
          <a:stretch/>
        </p:blipFill>
        <p:spPr>
          <a:xfrm>
            <a:off x="4520514" y="0"/>
            <a:ext cx="462348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/>
          <p:nvPr/>
        </p:nvSpPr>
        <p:spPr>
          <a:xfrm>
            <a:off x="0" y="0"/>
            <a:ext cx="4574938" cy="5146804"/>
          </a:xfrm>
          <a:custGeom>
            <a:rect b="b" l="l" r="r" t="t"/>
            <a:pathLst>
              <a:path extrusionOk="0" h="2596118" w="2307661">
                <a:moveTo>
                  <a:pt x="0" y="0"/>
                </a:moveTo>
                <a:lnTo>
                  <a:pt x="2307661" y="0"/>
                </a:lnTo>
                <a:lnTo>
                  <a:pt x="2307661" y="2596118"/>
                </a:lnTo>
                <a:lnTo>
                  <a:pt x="0" y="2596118"/>
                </a:lnTo>
                <a:close/>
              </a:path>
            </a:pathLst>
          </a:custGeom>
          <a:solidFill>
            <a:srgbClr val="0038FF">
              <a:alpha val="87840"/>
            </a:srgbClr>
          </a:solidFill>
          <a:ln>
            <a:noFill/>
          </a:ln>
        </p:spPr>
      </p:sp>
      <p:sp>
        <p:nvSpPr>
          <p:cNvPr id="196" name="Google Shape;196;p30"/>
          <p:cNvSpPr txBox="1"/>
          <p:nvPr/>
        </p:nvSpPr>
        <p:spPr>
          <a:xfrm>
            <a:off x="514350" y="719100"/>
            <a:ext cx="3679500" cy="9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i="0" lang="en-GB" sz="2600" u="none" cap="none" strike="noStrike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Can your employees spot a phishing email?</a:t>
            </a:r>
            <a:endParaRPr i="0" sz="700" u="none" cap="none" strike="noStrike">
              <a:solidFill>
                <a:srgbClr val="00000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197" name="Google Shape;197;p30"/>
          <p:cNvSpPr/>
          <p:nvPr/>
        </p:nvSpPr>
        <p:spPr>
          <a:xfrm>
            <a:off x="1890744" y="1626887"/>
            <a:ext cx="538355" cy="27067"/>
          </a:xfrm>
          <a:custGeom>
            <a:rect b="b" l="l" r="r" t="t"/>
            <a:pathLst>
              <a:path extrusionOk="0" h="69850" w="1389303">
                <a:moveTo>
                  <a:pt x="1098473" y="0"/>
                </a:moveTo>
                <a:lnTo>
                  <a:pt x="0" y="0"/>
                </a:lnTo>
                <a:lnTo>
                  <a:pt x="0" y="69850"/>
                </a:lnTo>
                <a:lnTo>
                  <a:pt x="1389303" y="69850"/>
                </a:lnTo>
                <a:lnTo>
                  <a:pt x="1389303" y="0"/>
                </a:lnTo>
                <a:close/>
              </a:path>
            </a:pathLst>
          </a:custGeom>
          <a:solidFill>
            <a:srgbClr val="EFF0F2"/>
          </a:solidFill>
          <a:ln>
            <a:noFill/>
          </a:ln>
        </p:spPr>
      </p:sp>
      <p:sp>
        <p:nvSpPr>
          <p:cNvPr id="198" name="Google Shape;198;p30"/>
          <p:cNvSpPr txBox="1"/>
          <p:nvPr/>
        </p:nvSpPr>
        <p:spPr>
          <a:xfrm>
            <a:off x="720090" y="3657234"/>
            <a:ext cx="34737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GB" sz="2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Find out with your free Human Risk Report.</a:t>
            </a:r>
            <a:endParaRPr b="1" i="0" sz="7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Google Shape;199;p30"/>
          <p:cNvSpPr/>
          <p:nvPr/>
        </p:nvSpPr>
        <p:spPr>
          <a:xfrm>
            <a:off x="3548019" y="4079863"/>
            <a:ext cx="538355" cy="27067"/>
          </a:xfrm>
          <a:custGeom>
            <a:rect b="b" l="l" r="r" t="t"/>
            <a:pathLst>
              <a:path extrusionOk="0" h="69850" w="1389303">
                <a:moveTo>
                  <a:pt x="1098473" y="0"/>
                </a:moveTo>
                <a:lnTo>
                  <a:pt x="0" y="0"/>
                </a:lnTo>
                <a:lnTo>
                  <a:pt x="0" y="69850"/>
                </a:lnTo>
                <a:lnTo>
                  <a:pt x="1389303" y="69850"/>
                </a:lnTo>
                <a:lnTo>
                  <a:pt x="1389303" y="0"/>
                </a:lnTo>
                <a:close/>
              </a:path>
            </a:pathLst>
          </a:custGeom>
          <a:solidFill>
            <a:srgbClr val="EFF0F2"/>
          </a:solid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/>
          <p:nvPr/>
        </p:nvSpPr>
        <p:spPr>
          <a:xfrm>
            <a:off x="0" y="-55456"/>
            <a:ext cx="9242154" cy="5250649"/>
          </a:xfrm>
          <a:custGeom>
            <a:rect b="b" l="l" r="r" t="t"/>
            <a:pathLst>
              <a:path extrusionOk="0" h="2596118" w="4569668">
                <a:moveTo>
                  <a:pt x="0" y="0"/>
                </a:moveTo>
                <a:lnTo>
                  <a:pt x="4569668" y="0"/>
                </a:lnTo>
                <a:lnTo>
                  <a:pt x="4569668" y="2596118"/>
                </a:lnTo>
                <a:lnTo>
                  <a:pt x="0" y="2596118"/>
                </a:lnTo>
                <a:close/>
              </a:path>
            </a:pathLst>
          </a:custGeom>
          <a:solidFill>
            <a:srgbClr val="FFFFFF">
              <a:alpha val="87840"/>
            </a:srgbClr>
          </a:solidFill>
          <a:ln>
            <a:noFill/>
          </a:ln>
        </p:spPr>
      </p:sp>
      <p:grpSp>
        <p:nvGrpSpPr>
          <p:cNvPr id="205" name="Google Shape;205;p31"/>
          <p:cNvGrpSpPr/>
          <p:nvPr/>
        </p:nvGrpSpPr>
        <p:grpSpPr>
          <a:xfrm>
            <a:off x="1417117" y="1005125"/>
            <a:ext cx="6309788" cy="2310050"/>
            <a:chOff x="0" y="-123825"/>
            <a:chExt cx="16826100" cy="6160134"/>
          </a:xfrm>
        </p:grpSpPr>
        <p:sp>
          <p:nvSpPr>
            <p:cNvPr id="206" name="Google Shape;206;p31"/>
            <p:cNvSpPr txBox="1"/>
            <p:nvPr/>
          </p:nvSpPr>
          <p:spPr>
            <a:xfrm>
              <a:off x="0" y="1545619"/>
              <a:ext cx="16826100" cy="294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0"/>
                <a:buFont typeface="Arial"/>
                <a:buNone/>
              </a:pPr>
              <a:r>
                <a:rPr b="1" i="0" lang="en-GB" sz="7500" u="none" cap="none" strike="noStrike">
                  <a:solidFill>
                    <a:srgbClr val="0038FF"/>
                  </a:solidFill>
                  <a:latin typeface="Arvo"/>
                  <a:ea typeface="Arvo"/>
                  <a:cs typeface="Arvo"/>
                  <a:sym typeface="Arvo"/>
                </a:rPr>
                <a:t>PHISHING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1"/>
            <p:cNvSpPr txBox="1"/>
            <p:nvPr/>
          </p:nvSpPr>
          <p:spPr>
            <a:xfrm>
              <a:off x="0" y="4902909"/>
              <a:ext cx="16826100" cy="11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GB" sz="2500" u="none" cap="none" strike="noStrike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rPr>
                <a:t>IS ON THE</a:t>
              </a:r>
              <a:r>
                <a:rPr b="1" i="0" lang="en-GB" sz="2500" u="none" cap="none" strike="noStrike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rPr>
                <a:t> </a:t>
              </a:r>
              <a:r>
                <a:rPr b="1" i="0" lang="en-GB" sz="2500" u="none" cap="none" strike="noStrike">
                  <a:solidFill>
                    <a:srgbClr val="0038FF"/>
                  </a:solidFill>
                  <a:latin typeface="Arvo"/>
                  <a:ea typeface="Arvo"/>
                  <a:cs typeface="Arvo"/>
                  <a:sym typeface="Arvo"/>
                </a:rPr>
                <a:t>RISE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1"/>
            <p:cNvSpPr txBox="1"/>
            <p:nvPr/>
          </p:nvSpPr>
          <p:spPr>
            <a:xfrm>
              <a:off x="0" y="-123825"/>
              <a:ext cx="16826100" cy="11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GB" sz="2500" u="none" cap="none" strike="noStrike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rPr>
                <a:t>SOCIAL MEDIA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" name="Google Shape;20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4145951" y="3674469"/>
            <a:ext cx="852098" cy="753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32"/>
          <p:cNvGrpSpPr/>
          <p:nvPr/>
        </p:nvGrpSpPr>
        <p:grpSpPr>
          <a:xfrm>
            <a:off x="4451181" y="514350"/>
            <a:ext cx="4796443" cy="4447651"/>
            <a:chOff x="0" y="0"/>
            <a:chExt cx="12790515" cy="11860403"/>
          </a:xfrm>
        </p:grpSpPr>
        <p:pic>
          <p:nvPicPr>
            <p:cNvPr id="215" name="Google Shape;215;p32"/>
            <p:cNvPicPr preferRelativeResize="0"/>
            <p:nvPr/>
          </p:nvPicPr>
          <p:blipFill rotWithShape="1">
            <a:blip r:embed="rId3">
              <a:alphaModFix/>
            </a:blip>
            <a:srcRect b="0" l="16876" r="11674" t="0"/>
            <a:stretch/>
          </p:blipFill>
          <p:spPr>
            <a:xfrm>
              <a:off x="0" y="0"/>
              <a:ext cx="12790515" cy="118604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32"/>
            <p:cNvPicPr preferRelativeResize="0"/>
            <p:nvPr/>
          </p:nvPicPr>
          <p:blipFill rotWithShape="1">
            <a:blip r:embed="rId4">
              <a:alphaModFix amt="60000"/>
            </a:blip>
            <a:srcRect b="0" l="0" r="0" t="0"/>
            <a:stretch/>
          </p:blipFill>
          <p:spPr>
            <a:xfrm rot="-986510">
              <a:off x="5365500" y="7435217"/>
              <a:ext cx="4262613" cy="588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32"/>
            <p:cNvSpPr txBox="1"/>
            <p:nvPr/>
          </p:nvSpPr>
          <p:spPr>
            <a:xfrm rot="-812762">
              <a:off x="2411972" y="3331035"/>
              <a:ext cx="6471936" cy="20853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0" i="0" lang="en-GB" sz="2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My email 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0" i="0" lang="en-GB" sz="2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password: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2"/>
            <p:cNvSpPr txBox="1"/>
            <p:nvPr/>
          </p:nvSpPr>
          <p:spPr>
            <a:xfrm rot="-949829">
              <a:off x="3383860" y="5846027"/>
              <a:ext cx="6471962" cy="15011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P@SSw0Rd1!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9" name="Google Shape;219;p32"/>
          <p:cNvSpPr txBox="1"/>
          <p:nvPr/>
        </p:nvSpPr>
        <p:spPr>
          <a:xfrm>
            <a:off x="656643" y="795579"/>
            <a:ext cx="4245000" cy="17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en-GB" sz="3900" u="none" cap="none" strike="noStrike">
                <a:solidFill>
                  <a:srgbClr val="000927"/>
                </a:solidFill>
                <a:latin typeface="Arvo"/>
                <a:ea typeface="Arvo"/>
                <a:cs typeface="Arvo"/>
                <a:sym typeface="Arvo"/>
              </a:rPr>
              <a:t>Staff still writing </a:t>
            </a:r>
            <a:r>
              <a:rPr b="1" i="0" lang="en-GB" sz="3900" u="none" cap="none" strike="noStrike">
                <a:solidFill>
                  <a:srgbClr val="000927"/>
                </a:solidFill>
                <a:latin typeface="Arvo"/>
                <a:ea typeface="Arvo"/>
                <a:cs typeface="Arvo"/>
                <a:sym typeface="Arvo"/>
              </a:rPr>
              <a:t>passwords on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1" i="0" lang="en-GB" sz="3900" u="none" cap="none" strike="noStrike">
                <a:solidFill>
                  <a:srgbClr val="000927"/>
                </a:solidFill>
                <a:latin typeface="Arvo"/>
                <a:ea typeface="Arvo"/>
                <a:cs typeface="Arvo"/>
                <a:sym typeface="Arvo"/>
              </a:rPr>
              <a:t>post-it notes</a:t>
            </a:r>
            <a:r>
              <a:rPr b="0" i="0" lang="en-GB" sz="3900" u="none" cap="none" strike="noStrike">
                <a:solidFill>
                  <a:srgbClr val="000927"/>
                </a:solidFill>
                <a:latin typeface="Arvo"/>
                <a:ea typeface="Arvo"/>
                <a:cs typeface="Arvo"/>
                <a:sym typeface="Arvo"/>
              </a:rPr>
              <a:t>?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6643" y="4182842"/>
            <a:ext cx="2253773" cy="31473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2"/>
          <p:cNvSpPr txBox="1"/>
          <p:nvPr/>
        </p:nvSpPr>
        <p:spPr>
          <a:xfrm>
            <a:off x="656643" y="3244565"/>
            <a:ext cx="3915300" cy="8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GB" sz="5000" u="none" cap="none" strike="noStrike">
                <a:solidFill>
                  <a:srgbClr val="000927"/>
                </a:solidFill>
                <a:latin typeface="Arial"/>
                <a:ea typeface="Arial"/>
                <a:cs typeface="Arial"/>
                <a:sym typeface="Arial"/>
              </a:rPr>
              <a:t>Let's talk...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3"/>
          <p:cNvPicPr preferRelativeResize="0"/>
          <p:nvPr/>
        </p:nvPicPr>
        <p:blipFill rotWithShape="1">
          <a:blip r:embed="rId3">
            <a:alphaModFix/>
          </a:blip>
          <a:srcRect b="0" l="4822" r="43660" t="0"/>
          <a:stretch/>
        </p:blipFill>
        <p:spPr>
          <a:xfrm>
            <a:off x="0" y="0"/>
            <a:ext cx="396960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3"/>
          <p:cNvSpPr/>
          <p:nvPr/>
        </p:nvSpPr>
        <p:spPr>
          <a:xfrm rot="520189">
            <a:off x="3407269" y="-471396"/>
            <a:ext cx="6106682" cy="6230299"/>
          </a:xfrm>
          <a:custGeom>
            <a:rect b="b" l="l" r="r" t="t"/>
            <a:pathLst>
              <a:path extrusionOk="0" h="2912108" w="2854328">
                <a:moveTo>
                  <a:pt x="0" y="0"/>
                </a:moveTo>
                <a:lnTo>
                  <a:pt x="2854328" y="0"/>
                </a:lnTo>
                <a:lnTo>
                  <a:pt x="2854328" y="2912108"/>
                </a:lnTo>
                <a:lnTo>
                  <a:pt x="0" y="2912108"/>
                </a:lnTo>
                <a:close/>
              </a:path>
            </a:pathLst>
          </a:custGeom>
          <a:solidFill>
            <a:srgbClr val="32363B"/>
          </a:solidFill>
          <a:ln>
            <a:noFill/>
          </a:ln>
        </p:spPr>
      </p:sp>
      <p:pic>
        <p:nvPicPr>
          <p:cNvPr id="228" name="Google Shape;228;p33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3753963" y="1867948"/>
            <a:ext cx="431281" cy="32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3"/>
          <p:cNvSpPr txBox="1"/>
          <p:nvPr/>
        </p:nvSpPr>
        <p:spPr>
          <a:xfrm>
            <a:off x="4098574" y="715152"/>
            <a:ext cx="4743300" cy="11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GB" sz="4000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Business Email Compromise (BEC):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 rotWithShape="1">
          <a:blip r:embed="rId5">
            <a:alphaModFix amt="4000"/>
          </a:blip>
          <a:srcRect b="0" l="0" r="0" t="0"/>
          <a:stretch/>
        </p:blipFill>
        <p:spPr>
          <a:xfrm>
            <a:off x="8025576" y="324262"/>
            <a:ext cx="816311" cy="74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3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 rot="10800000">
            <a:off x="5601114" y="4307058"/>
            <a:ext cx="454651" cy="34553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3"/>
          <p:cNvSpPr txBox="1"/>
          <p:nvPr/>
        </p:nvSpPr>
        <p:spPr>
          <a:xfrm>
            <a:off x="4098574" y="2181435"/>
            <a:ext cx="4574700" cy="21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- is when an attacker hacks into a corporate email account and </a:t>
            </a:r>
            <a:r>
              <a:rPr b="1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impersonates the real owner</a:t>
            </a:r>
            <a:r>
              <a:rPr b="0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to defraud the 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company.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